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9"/>
  </p:notesMasterIdLst>
  <p:sldIdLst>
    <p:sldId id="256" r:id="rId5"/>
    <p:sldId id="313" r:id="rId6"/>
    <p:sldId id="258" r:id="rId7"/>
    <p:sldId id="265" r:id="rId8"/>
    <p:sldId id="315" r:id="rId9"/>
    <p:sldId id="316" r:id="rId10"/>
    <p:sldId id="317" r:id="rId11"/>
    <p:sldId id="320" r:id="rId12"/>
    <p:sldId id="267" r:id="rId13"/>
    <p:sldId id="261" r:id="rId14"/>
    <p:sldId id="270" r:id="rId15"/>
    <p:sldId id="325" r:id="rId16"/>
    <p:sldId id="327" r:id="rId17"/>
    <p:sldId id="326" r:id="rId18"/>
    <p:sldId id="328" r:id="rId19"/>
    <p:sldId id="269" r:id="rId20"/>
    <p:sldId id="272" r:id="rId21"/>
    <p:sldId id="273" r:id="rId22"/>
    <p:sldId id="274" r:id="rId23"/>
    <p:sldId id="275" r:id="rId24"/>
    <p:sldId id="276" r:id="rId25"/>
    <p:sldId id="278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2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12192000" cy="6858000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ACC868-518F-1AEA-3625-F81A4C0A5EE7}" name="Johanne Freire" initials="JF" userId="S::freire.johanne@areq.lacsq.org::c8e3a86e-00f7-454a-bed4-4a3510d5e295" providerId="AD"/>
  <p188:author id="{8A8352E8-01B0-0CA4-34CF-846173733DDA}" name="Catheryne Ouellette" initials="CO" userId="S::ouellette.catheryne@areq.lacsq.org::c856cf5d-85cb-4362-a5a4-c7325e63cf4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251"/>
    <a:srgbClr val="F47A63"/>
    <a:srgbClr val="F9AC96"/>
    <a:srgbClr val="FDE7DE"/>
    <a:srgbClr val="F6937B"/>
    <a:srgbClr val="DBE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D330B-A4F5-4324-968A-48D33FDF93F7}" v="2" dt="2025-03-11T18:36:44.763"/>
    <p1510:client id="{FE388DF2-A931-7A69-2C26-9A3B014C6AF7}" v="183" dt="2025-03-11T18:17:47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32CC070-3C1C-4A1F-892F-EA20A0FC2B8C}" type="datetimeFigureOut">
              <a:rPr lang="fr-CA" smtClean="0"/>
              <a:t>2025-03-11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34C6BB0-2A0B-40C1-8A8B-615DD1EE5AF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268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AE918516-3AEB-1B71-49EF-82FC968EA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647C0B8-0B53-230D-2212-35E661DCCE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7964" y="3967980"/>
            <a:ext cx="3684363" cy="17750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Titre de l’activité </a:t>
            </a:r>
            <a:br>
              <a:rPr lang="fr-FR"/>
            </a:br>
            <a:r>
              <a:rPr lang="fr-FR"/>
              <a:t>et date en dessous</a:t>
            </a:r>
            <a:endParaRPr lang="fr-CA"/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B918661F-2535-2F73-87DF-35F6F72E8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09" y="307172"/>
            <a:ext cx="10479543" cy="10979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077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517BF02B-9310-6D20-009E-5AAFDFA42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EAE6D49-9E66-A43A-4254-11FAFCE8F5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8425" y="44450"/>
            <a:ext cx="12042775" cy="6726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CA"/>
              <a:t>Image pleine page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078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AFD04F15-1EFB-B648-C3CA-265E6F79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647C0B8-0B53-230D-2212-35E661DCCE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809" y="3345366"/>
            <a:ext cx="3684363" cy="191243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Titre de l’activité </a:t>
            </a:r>
            <a:br>
              <a:rPr lang="fr-FR"/>
            </a:br>
            <a:r>
              <a:rPr lang="fr-FR"/>
              <a:t>et date en dessous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905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11DECAB0-6121-2A00-9DB6-FB62021C2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0AD33E27-109E-98A9-A8E3-6D4123532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9934" y="2880042"/>
            <a:ext cx="10479543" cy="109791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23251"/>
                </a:solidFill>
                <a:latin typeface="Inter Black" panose="02000503000000020004" pitchFamily="2" charset="0"/>
                <a:ea typeface="Inter Black" panose="02000503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492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7515B-9F89-C97B-2945-1AA8585A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29D01A-5473-37C5-83B7-6ACEE3E8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5956-43AD-4191-A86E-23D6FEDB4A27}" type="datetimeFigureOut">
              <a:rPr lang="fr-CA" smtClean="0"/>
              <a:t>2025-03-11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A45129-99F8-1275-49B6-484F1B27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1BD832-630E-FF84-58DA-5D7DD741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3E00-6112-4193-A653-A3278C30EE9E}" type="slidenum">
              <a:rPr lang="fr-CA" smtClean="0"/>
              <a:t>‹#›</a:t>
            </a:fld>
            <a:endParaRPr lang="fr-CA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78DB7DB-39AC-E3E5-C88B-144F2B91B7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52575"/>
            <a:ext cx="10515600" cy="4579938"/>
          </a:xfrm>
        </p:spPr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050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94BBC2CD-6277-742C-C4DB-FCAED2EE2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FCFE3C-EB5E-9196-99A5-337DD9A8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AF998F-C02F-ACAE-9161-0BDF5591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5956-43AD-4191-A86E-23D6FEDB4A27}" type="datetimeFigureOut">
              <a:rPr lang="fr-CA" smtClean="0"/>
              <a:t>2025-03-11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768F34-71C2-A2A9-C061-D1648FD6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AF31F4-CFAB-1330-AEAE-9D55533C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3E00-6112-4193-A653-A3278C30EE9E}" type="slidenum">
              <a:rPr lang="fr-CA" smtClean="0"/>
              <a:t>‹#›</a:t>
            </a:fld>
            <a:endParaRPr lang="fr-CA"/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B8E6D9F6-7D98-8571-CBA7-FE10EDD83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26128"/>
            <a:ext cx="10515600" cy="4425397"/>
          </a:xfrm>
        </p:spPr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506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4EC6A1D4-1DE0-5A75-C18B-379F346E3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378344-5E35-C838-003B-4DBC6D7E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49EEB6-C48B-5A9F-61A1-7A1310D0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5956-43AD-4191-A86E-23D6FEDB4A27}" type="datetimeFigureOut">
              <a:rPr lang="fr-CA" smtClean="0"/>
              <a:t>2025-03-11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6B6BBC-8B1F-8425-A99E-177B9F52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0873BA-B7F9-150E-F50E-0E5D0264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3E00-6112-4193-A653-A3278C30EE9E}" type="slidenum">
              <a:rPr lang="fr-CA" smtClean="0"/>
              <a:t>‹#›</a:t>
            </a:fld>
            <a:endParaRPr lang="fr-CA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285034B-CF22-9BE2-8354-23294AEC4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7813"/>
            <a:ext cx="10515600" cy="4303712"/>
          </a:xfrm>
        </p:spPr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29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conception, enveloppe&#10;&#10;Description générée automatiquement">
            <a:extLst>
              <a:ext uri="{FF2B5EF4-FFF2-40B4-BE49-F238E27FC236}">
                <a16:creationId xmlns:a16="http://schemas.microsoft.com/office/drawing/2014/main" id="{1E294D18-8C2E-7FB0-3045-B3A8CDE4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5B60DB-ED28-9AF4-0AA2-82325242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6154E4-18EE-2874-192C-6A1D7CA0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5956-43AD-4191-A86E-23D6FEDB4A27}" type="datetimeFigureOut">
              <a:rPr lang="fr-CA" smtClean="0"/>
              <a:t>2025-03-11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04884D-E5AE-3658-1B2A-0F2DD176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B17155-0545-9B5E-925B-831705C8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3E00-6112-4193-A653-A3278C30EE9E}" type="slidenum">
              <a:rPr lang="fr-CA" smtClean="0"/>
              <a:t>‹#›</a:t>
            </a:fld>
            <a:endParaRPr lang="fr-CA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19E92A9-7BAF-0958-7A5E-DC558179A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74800"/>
            <a:ext cx="10515600" cy="4273550"/>
          </a:xfrm>
        </p:spPr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31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A83C29F9-AF63-A67F-567A-219F82E9A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50B3D38-CF73-3254-1CE7-D4E57097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04" y="335560"/>
            <a:ext cx="10519095" cy="11453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128C570E-1D1B-86BC-58DA-B27972AE2C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704" y="1860176"/>
            <a:ext cx="10519096" cy="3988173"/>
          </a:xfrm>
        </p:spPr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52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blanc, conception&#10;&#10;Description générée automatiquement">
            <a:extLst>
              <a:ext uri="{FF2B5EF4-FFF2-40B4-BE49-F238E27FC236}">
                <a16:creationId xmlns:a16="http://schemas.microsoft.com/office/drawing/2014/main" id="{9B112142-45C9-6233-480A-29D773143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50B3D38-CF73-3254-1CE7-D4E57097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136525"/>
            <a:ext cx="10885486" cy="13443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128C570E-1D1B-86BC-58DA-B27972AE2C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4" y="1574800"/>
            <a:ext cx="10885486" cy="4273550"/>
          </a:xfrm>
        </p:spPr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224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blanc, conception&#10;&#10;Description générée automatiquement">
            <a:extLst>
              <a:ext uri="{FF2B5EF4-FFF2-40B4-BE49-F238E27FC236}">
                <a16:creationId xmlns:a16="http://schemas.microsoft.com/office/drawing/2014/main" id="{32B4EB68-6E9E-8F64-21A1-F7B902731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DEC378C-987B-5920-5EBC-57B09761CA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8313" y="1761687"/>
            <a:ext cx="11263312" cy="3912037"/>
          </a:xfrm>
        </p:spPr>
        <p:txBody>
          <a:bodyPr/>
          <a:lstStyle>
            <a:lvl1pPr marL="0" indent="0">
              <a:buNone/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fr-CA"/>
              <a:t>Vidéo, image, graphique, etc.</a:t>
            </a:r>
          </a:p>
        </p:txBody>
      </p:sp>
    </p:spTree>
    <p:extLst>
      <p:ext uri="{BB962C8B-B14F-4D97-AF65-F5344CB8AC3E}">
        <p14:creationId xmlns:p14="http://schemas.microsoft.com/office/powerpoint/2010/main" val="266851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F64F91F6-9F6A-3679-F33F-2538EA2C1F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A86551-A46C-BD4B-9410-72A6D0F8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360" y="136525"/>
            <a:ext cx="8967439" cy="1344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C0DE8D-DBC8-E3E2-2165-9DF0BCC2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7407"/>
            <a:ext cx="10515600" cy="455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A0412-7BB5-AE69-C46E-DFAC96A37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5956-43AD-4191-A86E-23D6FEDB4A27}" type="datetimeFigureOut">
              <a:rPr lang="fr-CA" smtClean="0"/>
              <a:t>2025-03-11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F238FE-C691-41DF-F4BE-C8DDECF13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417C2-5137-9A8B-13BA-C0A59A5A5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3E00-6112-4193-A653-A3278C30EE9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751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3" r:id="rId3"/>
    <p:sldLayoutId id="2147483650" r:id="rId4"/>
    <p:sldLayoutId id="2147483651" r:id="rId5"/>
    <p:sldLayoutId id="2147483652" r:id="rId6"/>
    <p:sldLayoutId id="2147483654" r:id="rId7"/>
    <p:sldLayoutId id="2147483658" r:id="rId8"/>
    <p:sldLayoutId id="2147483657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23251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rgbClr val="22325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800" kern="1200">
          <a:solidFill>
            <a:srgbClr val="22325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22325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22325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22325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19197B0-F3B4-9845-3F54-F0FB5178398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69859" y="578225"/>
            <a:ext cx="5997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 des responsables régionaux de la retraite</a:t>
            </a:r>
          </a:p>
          <a:p>
            <a:pPr algn="r"/>
            <a:endParaRPr lang="fr-CA" sz="3600">
              <a:solidFill>
                <a:srgbClr val="DBE2F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r"/>
            <a:endParaRPr lang="fr-CA" sz="3600">
              <a:solidFill>
                <a:srgbClr val="DBE2F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CA77D4-481C-1E31-746B-C25C7C74C05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32329" y="4419600"/>
            <a:ext cx="401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13 mars 2025</a:t>
            </a:r>
          </a:p>
          <a:p>
            <a:r>
              <a:rPr lang="fr-CA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À Québec</a:t>
            </a:r>
          </a:p>
        </p:txBody>
      </p:sp>
    </p:spTree>
    <p:extLst>
      <p:ext uri="{BB962C8B-B14F-4D97-AF65-F5344CB8AC3E}">
        <p14:creationId xmlns:p14="http://schemas.microsoft.com/office/powerpoint/2010/main" val="165417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02153-DF12-D40E-2AC8-90BA78BC183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798033"/>
            <a:ext cx="9083040" cy="1344357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/>
                <a:ea typeface="Tahoma"/>
                <a:cs typeface="Tahoma"/>
              </a:rPr>
              <a:t>Comité aviseur sur l’indexation </a:t>
            </a:r>
            <a:b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>
                <a:latin typeface="Tahoma"/>
                <a:ea typeface="Tahoma"/>
                <a:cs typeface="Tahoma"/>
              </a:rPr>
              <a:t>au RREGOP (CSQ)</a:t>
            </a:r>
            <a:endParaRPr lang="fr-CA" sz="3600">
              <a:latin typeface="Tahoma"/>
              <a:ea typeface="Tahoma"/>
              <a:cs typeface="Tahoma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BCA86-C0A3-4196-F289-C017CA48B4F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2563308"/>
            <a:ext cx="10515600" cy="52156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fr-CA" b="1">
                <a:latin typeface="Tahoma"/>
                <a:ea typeface="Tahoma"/>
                <a:cs typeface="Tahoma"/>
              </a:rPr>
              <a:t>Mandat </a:t>
            </a:r>
            <a:r>
              <a:rPr lang="fr-CA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:</a:t>
            </a:r>
          </a:p>
          <a:p>
            <a:pPr marL="0" indent="0" algn="just">
              <a:buNone/>
            </a:pPr>
            <a:r>
              <a:rPr lang="fr-CA">
                <a:solidFill>
                  <a:srgbClr val="002060"/>
                </a:solidFill>
                <a:latin typeface="Tahoma"/>
                <a:ea typeface="Tahoma"/>
                <a:cs typeface="Tahoma"/>
              </a:rPr>
              <a:t>Rôle avis</a:t>
            </a:r>
            <a:r>
              <a:rPr lang="fr-CA">
                <a:latin typeface="Tahoma"/>
                <a:ea typeface="Tahoma"/>
                <a:cs typeface="Tahoma"/>
              </a:rPr>
              <a:t>eur</a:t>
            </a:r>
            <a:r>
              <a:rPr lang="fr-CA">
                <a:solidFill>
                  <a:srgbClr val="FF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r-CA">
                <a:latin typeface="Tahoma"/>
                <a:ea typeface="Tahoma"/>
                <a:cs typeface="Tahoma"/>
              </a:rPr>
              <a:t>sur les questions d’indexation de la rente de retraite, tant pour l’équipe de négociation que pour les instances de négociations et le conseil exécutif de la CSQ</a:t>
            </a:r>
          </a:p>
        </p:txBody>
      </p:sp>
    </p:spTree>
    <p:extLst>
      <p:ext uri="{BB962C8B-B14F-4D97-AF65-F5344CB8AC3E}">
        <p14:creationId xmlns:p14="http://schemas.microsoft.com/office/powerpoint/2010/main" val="83581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44AC7-B969-F180-860E-B1C5A329AE0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06879" y="432360"/>
            <a:ext cx="9370906" cy="1308072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/>
                <a:ea typeface="Tahoma"/>
                <a:cs typeface="Tahoma"/>
              </a:rPr>
              <a:t>Comité aviseur  sur l’indexation </a:t>
            </a:r>
            <a:b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>
                <a:latin typeface="Tahoma"/>
                <a:ea typeface="Tahoma"/>
                <a:cs typeface="Tahoma"/>
              </a:rPr>
              <a:t>au RREGOP (CSQ)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9FCA81-2F5B-E1CF-2720-C1DD247BA22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199" y="1776717"/>
            <a:ext cx="10515600" cy="430371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comité est appelé à :</a:t>
            </a:r>
          </a:p>
          <a:p>
            <a:pPr algn="just">
              <a:spcAft>
                <a:spcPts val="1200"/>
              </a:spcAft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contribuer à la réflexion des organisations syndicales lors des rencontres de coordination intersyndicales, notamment</a:t>
            </a:r>
            <a:r>
              <a:rPr lang="fr-CA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l’analyse des hypothèses explorées en intersyndicale ou encore par des échanges portant sur les pistes de solutions à proposer</a:t>
            </a:r>
          </a:p>
          <a:p>
            <a:pPr algn="just"/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explorer la question de l’impact sur le taux de cotisation d’une indexation plus avantageuse pour le service futur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995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DBBF9-7F5C-E3FA-FE9E-E463A935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47" y="415962"/>
            <a:ext cx="9136772" cy="1300480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/>
                <a:ea typeface="Tahoma"/>
                <a:cs typeface="Tahoma"/>
              </a:rPr>
              <a:t>Comité aviseur sur l’indexation </a:t>
            </a:r>
            <a:b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>
                <a:latin typeface="Tahoma"/>
                <a:ea typeface="Tahoma"/>
                <a:cs typeface="Tahoma"/>
              </a:rPr>
              <a:t>au RREGOP (CSQ)</a:t>
            </a:r>
            <a:endParaRPr lang="fr-CA">
              <a:latin typeface="Tahoma"/>
              <a:ea typeface="Tahoma"/>
              <a:cs typeface="Tahoma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550223-7E81-5ED4-93F4-7B4701D62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7812"/>
            <a:ext cx="10515600" cy="47902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CA" b="1">
                <a:latin typeface="Tahoma"/>
                <a:ea typeface="Tahoma"/>
                <a:cs typeface="Tahoma"/>
              </a:rPr>
              <a:t>Composition </a:t>
            </a:r>
            <a:r>
              <a:rPr lang="fr-CA" b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AREQ </a:t>
            </a: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Micheline Germain </a:t>
            </a:r>
          </a:p>
          <a:p>
            <a:pPr>
              <a:spcAft>
                <a:spcPts val="1200"/>
              </a:spcAft>
            </a:pP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FPEP</a:t>
            </a: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Stéphane Lapointe </a:t>
            </a:r>
          </a:p>
          <a:p>
            <a:pPr>
              <a:spcAft>
                <a:spcPts val="1200"/>
              </a:spcAft>
            </a:pP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Syndicat du personnel de l’enseignement des Hautes-Rivières (FSE-CSQ) </a:t>
            </a: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Guy Croteau</a:t>
            </a:r>
          </a:p>
          <a:p>
            <a:pPr>
              <a:spcAft>
                <a:spcPts val="1200"/>
              </a:spcAft>
            </a:pP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Syndicat de l’enseignement Val-</a:t>
            </a:r>
            <a:r>
              <a:rPr lang="fr-CA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Maska</a:t>
            </a: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Marc-Éric Plante </a:t>
            </a:r>
          </a:p>
          <a:p>
            <a:pPr>
              <a:spcAft>
                <a:spcPts val="1200"/>
              </a:spcAft>
            </a:pP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Syndicat du personnel de soutien du Cégep François-Xavier-Garneau </a:t>
            </a: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Stéphane Beauchemin</a:t>
            </a:r>
          </a:p>
        </p:txBody>
      </p:sp>
    </p:spTree>
    <p:extLst>
      <p:ext uri="{BB962C8B-B14F-4D97-AF65-F5344CB8AC3E}">
        <p14:creationId xmlns:p14="http://schemas.microsoft.com/office/powerpoint/2010/main" val="16840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FC2C7-0BEE-A528-A6F0-4BEE9D5B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280" y="782000"/>
            <a:ext cx="8967439" cy="1440180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/>
                <a:ea typeface="Tahoma"/>
                <a:cs typeface="Tahoma"/>
              </a:rPr>
              <a:t>Comité aviseur sur l’indexation </a:t>
            </a:r>
            <a:b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>
                <a:latin typeface="Tahoma"/>
                <a:ea typeface="Tahoma"/>
                <a:cs typeface="Tahoma"/>
              </a:rPr>
              <a:t>au RREGOP (CSQ)</a:t>
            </a:r>
            <a:endParaRPr lang="fr-CA">
              <a:latin typeface="Tahoma"/>
              <a:ea typeface="Tahoma"/>
              <a:cs typeface="Tahoma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6F582-57D3-63DE-75FC-39EA3637D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02441"/>
            <a:ext cx="10515600" cy="442340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Responsable politique </a:t>
            </a: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Pascal Côté</a:t>
            </a:r>
          </a:p>
          <a:p>
            <a:pPr>
              <a:spcAft>
                <a:spcPts val="1800"/>
              </a:spcAft>
            </a:pP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Conseiller CSQ </a:t>
            </a: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Sébastien Lavergne 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32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93BE8-42F7-B455-31D1-86F269EA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280" y="833269"/>
            <a:ext cx="8967439" cy="1344357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/>
                <a:ea typeface="Tahoma"/>
                <a:cs typeface="Tahoma"/>
              </a:rPr>
              <a:t>Comité aviseur  sur l’indexation </a:t>
            </a:r>
            <a:b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>
                <a:latin typeface="Tahoma"/>
                <a:ea typeface="Tahoma"/>
                <a:cs typeface="Tahoma"/>
              </a:rPr>
              <a:t>au RREGOP (CSQ)</a:t>
            </a:r>
            <a:endParaRPr lang="fr-CA">
              <a:latin typeface="Tahoma"/>
              <a:ea typeface="Tahoma"/>
              <a:cs typeface="Tahoma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A1D830-80A6-5C29-CEEE-A1DDF2A92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624842"/>
            <a:ext cx="10515600" cy="4012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Rencontre du 12  février 2025</a:t>
            </a:r>
          </a:p>
          <a:p>
            <a:pPr marL="0" indent="0">
              <a:buNone/>
            </a:pPr>
            <a:endParaRPr lang="fr-C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A">
                <a:latin typeface="Tahoma"/>
                <a:ea typeface="Tahoma"/>
                <a:cs typeface="Tahoma"/>
              </a:rPr>
              <a:t>Prochaine rencontre : 17 avril 2025</a:t>
            </a:r>
            <a:endParaRPr lang="fr-CA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6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C2A8E-F221-6357-A61C-EDA3EE26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35" y="2880042"/>
            <a:ext cx="8752816" cy="1097915"/>
          </a:xfrm>
        </p:spPr>
        <p:txBody>
          <a:bodyPr>
            <a:noAutofit/>
          </a:bodyPr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Mandat d’étude sur l’indexation </a:t>
            </a:r>
            <a:b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rente de retraite</a:t>
            </a:r>
          </a:p>
        </p:txBody>
      </p:sp>
    </p:spTree>
    <p:extLst>
      <p:ext uri="{BB962C8B-B14F-4D97-AF65-F5344CB8AC3E}">
        <p14:creationId xmlns:p14="http://schemas.microsoft.com/office/powerpoint/2010/main" val="384138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C93A4-7C33-2554-69A9-71B2EA3C66E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86753" y="2079812"/>
            <a:ext cx="9027460" cy="2519082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fr-CA" b="1">
                <a:latin typeface="Tahoma"/>
                <a:ea typeface="Tahoma"/>
                <a:cs typeface="Tahoma"/>
              </a:rPr>
              <a:t>Quiz</a:t>
            </a:r>
            <a:b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CA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600" b="1">
                <a:latin typeface="Tahoma"/>
                <a:ea typeface="Tahoma"/>
                <a:cs typeface="Tahoma"/>
              </a:rPr>
              <a:t>Testons nos connaissances sur la retraite et la situation financière </a:t>
            </a:r>
            <a:br>
              <a:rPr lang="fr-CA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600" b="1">
                <a:latin typeface="Tahoma"/>
                <a:ea typeface="Tahoma"/>
                <a:cs typeface="Tahoma"/>
              </a:rPr>
              <a:t>des </a:t>
            </a:r>
            <a:r>
              <a:rPr lang="fr-CA" sz="3600" b="1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retraité</a:t>
            </a:r>
            <a:r>
              <a:rPr lang="fr-CA" sz="3600" b="1" err="1">
                <a:solidFill>
                  <a:schemeClr val="accent1">
                    <a:lumMod val="49000"/>
                  </a:schemeClr>
                </a:solidFill>
                <a:effectLst/>
                <a:latin typeface="Tahoma"/>
                <a:ea typeface="Tahoma"/>
                <a:cs typeface="Tahoma"/>
              </a:rPr>
              <a:t>·e·</a:t>
            </a:r>
            <a:r>
              <a:rPr lang="fr-CA" sz="3600" b="1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s</a:t>
            </a:r>
            <a:r>
              <a:rPr lang="fr-CA" sz="3600" b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endParaRPr lang="fr-CA" b="1">
              <a:solidFill>
                <a:schemeClr val="accent1">
                  <a:lumMod val="49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1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4C110-0BE1-7EEE-9BE4-42232D9A423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51949" y="1032996"/>
            <a:ext cx="3688102" cy="1344357"/>
          </a:xfrm>
        </p:spPr>
        <p:txBody>
          <a:bodyPr/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Vrai ou faux?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415881-638B-5FBB-E84B-6EAECC3024A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3226642"/>
            <a:ext cx="10515600" cy="4303712"/>
          </a:xfrm>
        </p:spPr>
        <p:txBody>
          <a:bodyPr/>
          <a:lstStyle/>
          <a:p>
            <a:pPr marL="0" indent="0" algn="ctr">
              <a:buNone/>
            </a:pP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moment de sa création en 1973, la rente du RREGOP était pleinement index</a:t>
            </a:r>
            <a:r>
              <a:rPr lang="fr-CA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ée</a:t>
            </a: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coût de la vie</a:t>
            </a:r>
            <a:endParaRPr lang="fr-CA" kern="100"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CA" sz="3200" kern="1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7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C5310-946A-AC29-48BA-9BCE90378CE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0894" y="2097742"/>
            <a:ext cx="9054353" cy="2554940"/>
          </a:xfrm>
        </p:spPr>
        <p:txBody>
          <a:bodyPr/>
          <a:lstStyle/>
          <a:p>
            <a:pPr algn="ctr"/>
            <a: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Réponse : VRAI</a:t>
            </a:r>
          </a:p>
        </p:txBody>
      </p:sp>
    </p:spTree>
    <p:extLst>
      <p:ext uri="{BB962C8B-B14F-4D97-AF65-F5344CB8AC3E}">
        <p14:creationId xmlns:p14="http://schemas.microsoft.com/office/powerpoint/2010/main" val="1843588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9926C3-F247-3898-E8D3-9106B2FFE55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198" y="3101135"/>
            <a:ext cx="10515600" cy="4303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Aujourd’hui, la rente du RREGOP n’est pas indexée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400968C-FEC6-CE14-19DA-2A0D4185287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072565" y="1024032"/>
            <a:ext cx="4046866" cy="1344613"/>
          </a:xfrm>
        </p:spPr>
        <p:txBody>
          <a:bodyPr/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Vrai ou faux? </a:t>
            </a:r>
          </a:p>
        </p:txBody>
      </p:sp>
    </p:spTree>
    <p:extLst>
      <p:ext uri="{BB962C8B-B14F-4D97-AF65-F5344CB8AC3E}">
        <p14:creationId xmlns:p14="http://schemas.microsoft.com/office/powerpoint/2010/main" val="363447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67AFA-84A7-EFDD-7008-54A114904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EA67A-83ED-06E4-4873-A02C1FF36BF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77788" y="2880042"/>
            <a:ext cx="9027459" cy="1097915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État des travaux</a:t>
            </a:r>
          </a:p>
        </p:txBody>
      </p:sp>
    </p:spTree>
    <p:extLst>
      <p:ext uri="{BB962C8B-B14F-4D97-AF65-F5344CB8AC3E}">
        <p14:creationId xmlns:p14="http://schemas.microsoft.com/office/powerpoint/2010/main" val="1983552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F0340-0397-45D1-5A8A-F1E47B4EED7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77789" y="2026024"/>
            <a:ext cx="9036424" cy="257287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Réponse : Faux</a:t>
            </a:r>
            <a:b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CA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est plus juste de dire que la rente est partiellement indexée (voir tableau)</a:t>
            </a:r>
            <a:endParaRPr lang="fr-C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49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98371-3CC0-85C0-E0ED-E85B2B50472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41511" y="458514"/>
            <a:ext cx="9308974" cy="1344357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Formules de calcul </a:t>
            </a:r>
            <a:b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l’indexation d’une rente RREGOP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DD87F9C-62E9-0D4C-8273-F84B8440461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3482781"/>
              </p:ext>
            </p:extLst>
          </p:nvPr>
        </p:nvGraphicFramePr>
        <p:xfrm>
          <a:off x="2031998" y="2276970"/>
          <a:ext cx="8128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643499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kern="120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Années cotisées avant le 1</a:t>
                      </a:r>
                      <a:r>
                        <a:rPr lang="fr-CA" sz="1800" b="1" kern="1200" baseline="3000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er</a:t>
                      </a:r>
                      <a:r>
                        <a:rPr lang="fr-CA" sz="1800" b="1" kern="120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 juillet 1982 </a:t>
                      </a:r>
                    </a:p>
                  </a:txBody>
                  <a:tcPr anchor="ctr">
                    <a:solidFill>
                      <a:srgbClr val="F69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7192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>
                          <a:solidFill>
                            <a:schemeClr val="dk1"/>
                          </a:solidFill>
                          <a:effectLst/>
                          <a:latin typeface="Inter Medium"/>
                          <a:ea typeface="Inter" panose="02000503000000020004" pitchFamily="2" charset="0"/>
                          <a:cs typeface="+mn-cs"/>
                        </a:rPr>
                        <a:t>Portion de la rente indexée à 100 % du TAIR</a:t>
                      </a:r>
                    </a:p>
                  </a:txBody>
                  <a:tcPr>
                    <a:solidFill>
                      <a:srgbClr val="FD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45077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9FD7DF3-BEBD-61D7-57B9-A2ACBA5EB25B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42447699"/>
              </p:ext>
            </p:extLst>
          </p:nvPr>
        </p:nvGraphicFramePr>
        <p:xfrm>
          <a:off x="2031998" y="3346475"/>
          <a:ext cx="8128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91589204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kern="1200">
                          <a:solidFill>
                            <a:schemeClr val="dk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Années cotisées entre le 1</a:t>
                      </a:r>
                      <a:r>
                        <a:rPr lang="fr-CA" sz="1800" b="1" kern="1200" baseline="30000">
                          <a:solidFill>
                            <a:schemeClr val="dk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er</a:t>
                      </a:r>
                      <a:r>
                        <a:rPr lang="fr-CA" sz="1800" b="1" kern="1200">
                          <a:solidFill>
                            <a:schemeClr val="dk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 juillet 1982 et le 31 décembre 1999 </a:t>
                      </a:r>
                      <a:endParaRPr lang="fr-CA" sz="1800" kern="1200">
                        <a:solidFill>
                          <a:schemeClr val="dk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 anchor="ctr">
                    <a:solidFill>
                      <a:srgbClr val="F69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532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>
                          <a:solidFill>
                            <a:schemeClr val="dk1"/>
                          </a:solidFill>
                          <a:effectLst/>
                          <a:latin typeface="Inter Medium"/>
                          <a:ea typeface="Inter" panose="02000503000000020004" pitchFamily="2" charset="0"/>
                          <a:cs typeface="+mn-cs"/>
                        </a:rPr>
                        <a:t>Portion de la rente indexée selon le TAIR – 3 %</a:t>
                      </a:r>
                      <a:endParaRPr lang="fr-CA">
                        <a:latin typeface="Inter Medium"/>
                        <a:ea typeface="Inter" panose="02000503000000020004" pitchFamily="2" charset="0"/>
                      </a:endParaRPr>
                    </a:p>
                  </a:txBody>
                  <a:tcPr>
                    <a:solidFill>
                      <a:srgbClr val="FD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13517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B6613A-17A7-3AA4-A254-66F2FB034917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62789166"/>
              </p:ext>
            </p:extLst>
          </p:nvPr>
        </p:nvGraphicFramePr>
        <p:xfrm>
          <a:off x="2031998" y="4407482"/>
          <a:ext cx="8128000" cy="124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8859428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kern="1200">
                          <a:solidFill>
                            <a:schemeClr val="dk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Années cotisées depuis le 1</a:t>
                      </a:r>
                      <a:r>
                        <a:rPr lang="fr-CA" sz="1800" b="1" kern="1200" baseline="30000">
                          <a:solidFill>
                            <a:schemeClr val="dk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er</a:t>
                      </a:r>
                      <a:r>
                        <a:rPr lang="fr-CA" sz="1800" b="1" kern="1200">
                          <a:solidFill>
                            <a:schemeClr val="dk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 janvier 2000</a:t>
                      </a:r>
                      <a:r>
                        <a:rPr lang="fr-CA" sz="1800" kern="1200">
                          <a:solidFill>
                            <a:schemeClr val="dk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 </a:t>
                      </a:r>
                    </a:p>
                  </a:txBody>
                  <a:tcPr anchor="ctr">
                    <a:solidFill>
                      <a:srgbClr val="F69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29574"/>
                  </a:ext>
                </a:extLst>
              </a:tr>
              <a:tr h="741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>
                          <a:solidFill>
                            <a:schemeClr val="dk1"/>
                          </a:solidFill>
                          <a:effectLst/>
                          <a:latin typeface="Inter Medium"/>
                          <a:ea typeface="Inter" panose="02000503000000020004" pitchFamily="2" charset="0"/>
                          <a:cs typeface="+mn-cs"/>
                        </a:rPr>
                        <a:t>Portion de la rente indexée selon la plus avantageuse des 2 formules : </a:t>
                      </a:r>
                    </a:p>
                    <a:p>
                      <a:pPr marL="806450" indent="-4572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Tx/>
                        <a:buBlip>
                          <a:blip r:embed="rId6"/>
                        </a:buBlip>
                      </a:pPr>
                      <a:r>
                        <a:rPr lang="fr-CA" sz="1800" kern="1200">
                          <a:solidFill>
                            <a:schemeClr val="tx1"/>
                          </a:solidFill>
                          <a:latin typeface="Inter Medium"/>
                          <a:ea typeface="Inter" panose="02000503000000020004" pitchFamily="2" charset="0"/>
                          <a:cs typeface="+mn-cs"/>
                        </a:rPr>
                        <a:t>50 % du TAIR ou TAIR – 3 %</a:t>
                      </a:r>
                    </a:p>
                  </a:txBody>
                  <a:tcPr>
                    <a:solidFill>
                      <a:srgbClr val="FD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5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587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8F26A-4381-5E50-D773-94BA4186DA6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89194" y="1328831"/>
            <a:ext cx="3813609" cy="1344357"/>
          </a:xfrm>
        </p:spPr>
        <p:txBody>
          <a:bodyPr/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Vrai ou faux?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2DE6AD-F7C7-2E95-0525-7341D7F3ABF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198" y="3286966"/>
            <a:ext cx="10515600" cy="4303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RREGOP est en bonne santé financière</a:t>
            </a:r>
          </a:p>
        </p:txBody>
      </p:sp>
    </p:spTree>
    <p:extLst>
      <p:ext uri="{BB962C8B-B14F-4D97-AF65-F5344CB8AC3E}">
        <p14:creationId xmlns:p14="http://schemas.microsoft.com/office/powerpoint/2010/main" val="2415706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A58A3-7E75-7D14-1FAD-B25489B223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77788" y="2079812"/>
            <a:ext cx="9000565" cy="24742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CA" sz="4400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Réponse : Vrai</a:t>
            </a:r>
            <a:br>
              <a:rPr lang="fr-CA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CA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dernière mise à jour de l’évaluation actuarielle du RREGOP indiquait un taux de capitalisation de 117,6 %. Le taux de capitalisation est le taux déterminé et requis dans la caisse des participants pour payer les rentes des retraités actuels et futurs. Un taux de capitalisation de 117,6 % signifie qu’il y a 17,6 % de surplus dans la caisse pour prévoir le versement de la rente à l’ensemble des retraités au RREGOP </a:t>
            </a:r>
            <a:endParaRPr lang="fr-C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8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F7B20E-C66E-5DBB-21BD-CFE1951F14F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198" y="3316288"/>
            <a:ext cx="10515600" cy="4303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personnes ayant pris leur retraite en 2024 n’ont pas eu droit à l’indexation additionnelle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A62FE7-CF97-D8C4-835B-CE3FE0F6F89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01788" y="1463849"/>
            <a:ext cx="3988421" cy="1344357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Vrai ou faux? </a:t>
            </a:r>
          </a:p>
        </p:txBody>
      </p:sp>
    </p:spTree>
    <p:extLst>
      <p:ext uri="{BB962C8B-B14F-4D97-AF65-F5344CB8AC3E}">
        <p14:creationId xmlns:p14="http://schemas.microsoft.com/office/powerpoint/2010/main" val="3719789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FA9A8-6507-6B8B-393E-664ECD9072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86754" y="2061882"/>
            <a:ext cx="9018493" cy="254597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fr-CA" b="1" kern="100">
                <a:latin typeface="Tahoma"/>
                <a:ea typeface="Tahoma"/>
                <a:cs typeface="Tahoma"/>
              </a:rPr>
              <a:t>Réponse : Vrai</a:t>
            </a:r>
            <a:b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CA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600">
                <a:latin typeface="Tahoma"/>
                <a:ea typeface="Tahoma"/>
                <a:cs typeface="Tahoma"/>
              </a:rPr>
              <a:t>L’indexation de la rente du RREGOP </a:t>
            </a:r>
            <a:br>
              <a:rPr lang="fr-CA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600">
                <a:latin typeface="Tahoma"/>
                <a:ea typeface="Tahoma"/>
                <a:cs typeface="Tahoma"/>
              </a:rPr>
              <a:t>est appliquée en janvier de l’année qui </a:t>
            </a:r>
            <a:br>
              <a:rPr lang="fr-CA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600">
                <a:latin typeface="Tahoma"/>
                <a:ea typeface="Tahoma"/>
                <a:cs typeface="Tahoma"/>
              </a:rPr>
              <a:t>suit la prise de retraite</a:t>
            </a:r>
            <a:endParaRPr lang="fr-CA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39632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8C78E-1F5C-24AA-640D-467445F1665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42131" y="1060438"/>
            <a:ext cx="3907738" cy="1344357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Vrai ou faux?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9DE21E-7C61-B84C-E9DD-74624FF7DFB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2847695"/>
            <a:ext cx="10515600" cy="4303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CA">
                <a:latin typeface="Tahoma"/>
                <a:ea typeface="Tahoma"/>
                <a:cs typeface="Tahoma"/>
              </a:rPr>
              <a:t>Les 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retraité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Tahoma"/>
                <a:ea typeface="Tahoma"/>
                <a:cs typeface="Tahoma"/>
              </a:rPr>
              <a:t>e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s</a:t>
            </a:r>
            <a:r>
              <a:rPr lang="fr-CA">
                <a:latin typeface="Tahoma"/>
                <a:ea typeface="Tahoma"/>
                <a:cs typeface="Tahoma"/>
              </a:rPr>
              <a:t> du</a:t>
            </a:r>
            <a:r>
              <a:rPr lang="fr-CA">
                <a:solidFill>
                  <a:srgbClr val="FF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r-CA">
                <a:latin typeface="Tahoma"/>
                <a:ea typeface="Tahoma"/>
                <a:cs typeface="Tahoma"/>
              </a:rPr>
              <a:t>RREGOP ont cotisé tout au long de leur carrière pour une indexation qui, à ce jour, n’est toujours pas versée pour les années 1982 à 1999 </a:t>
            </a:r>
          </a:p>
        </p:txBody>
      </p:sp>
    </p:spTree>
    <p:extLst>
      <p:ext uri="{BB962C8B-B14F-4D97-AF65-F5344CB8AC3E}">
        <p14:creationId xmlns:p14="http://schemas.microsoft.com/office/powerpoint/2010/main" val="4016966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7D296-5B51-B40A-9D5C-F11AED2DEA5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68825" y="2043953"/>
            <a:ext cx="9045388" cy="2554941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Réponse : Faux</a:t>
            </a:r>
            <a:b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CA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L’indexation appliquée pour les années cotisées </a:t>
            </a:r>
            <a:br>
              <a:rPr lang="fr-CA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1982 et 1999 est en fonction des cotisations </a:t>
            </a:r>
            <a:br>
              <a:rPr lang="fr-CA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 ont été versées ces années-là. Cotisations qui ont été ajustées à la baisse en raison d’un décret</a:t>
            </a:r>
          </a:p>
        </p:txBody>
      </p:sp>
    </p:spTree>
    <p:extLst>
      <p:ext uri="{BB962C8B-B14F-4D97-AF65-F5344CB8AC3E}">
        <p14:creationId xmlns:p14="http://schemas.microsoft.com/office/powerpoint/2010/main" val="1479715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7F7A3F-8D9D-CAB4-F6B0-F2B8851FE84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2634622"/>
            <a:ext cx="10515600" cy="4303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CA">
                <a:latin typeface="Tahoma"/>
                <a:ea typeface="Tahoma"/>
                <a:cs typeface="Tahoma"/>
              </a:rPr>
              <a:t>Quelles associations de </a:t>
            </a:r>
            <a:r>
              <a:rPr lang="fr-CA" err="1">
                <a:latin typeface="Tahoma"/>
                <a:ea typeface="Tahoma"/>
                <a:cs typeface="Tahoma"/>
              </a:rPr>
              <a:t>retraité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Tahoma"/>
                <a:ea typeface="Tahoma"/>
                <a:cs typeface="Tahoma"/>
              </a:rPr>
              <a:t>e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err="1">
                <a:latin typeface="Tahoma"/>
                <a:ea typeface="Tahoma"/>
                <a:cs typeface="Tahoma"/>
              </a:rPr>
              <a:t>s</a:t>
            </a:r>
            <a:r>
              <a:rPr lang="fr-CA">
                <a:latin typeface="Tahoma"/>
                <a:ea typeface="Tahoma"/>
                <a:cs typeface="Tahoma"/>
              </a:rPr>
              <a:t> connues participent à la négociation des conventions collectives du secteur public lorsqu’il s’agit du régime de retraite?</a:t>
            </a:r>
          </a:p>
        </p:txBody>
      </p:sp>
    </p:spTree>
    <p:extLst>
      <p:ext uri="{BB962C8B-B14F-4D97-AF65-F5344CB8AC3E}">
        <p14:creationId xmlns:p14="http://schemas.microsoft.com/office/powerpoint/2010/main" val="3354415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360C6-F61A-1F59-1F4A-837B89365E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68825" y="2070848"/>
            <a:ext cx="9045388" cy="25459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CA" sz="4400" b="1" kern="100">
                <a:latin typeface="Tahoma"/>
                <a:ea typeface="Tahoma"/>
                <a:cs typeface="Tahoma"/>
              </a:rPr>
              <a:t>Réponse : Aucune </a:t>
            </a:r>
            <a:br>
              <a:rPr lang="fr-CA" sz="4400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CA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100">
                <a:latin typeface="Tahoma"/>
                <a:ea typeface="Tahoma"/>
                <a:cs typeface="Tahoma"/>
              </a:rPr>
              <a:t>Les associations de </a:t>
            </a:r>
            <a:r>
              <a:rPr lang="fr-CA" sz="3100" err="1">
                <a:latin typeface="Tahoma"/>
                <a:ea typeface="Tahoma"/>
                <a:cs typeface="Tahoma"/>
              </a:rPr>
              <a:t>retraité</a:t>
            </a:r>
            <a:r>
              <a:rPr lang="fr-CA" sz="32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3200" err="1">
                <a:solidFill>
                  <a:schemeClr val="accent1">
                    <a:lumMod val="49000"/>
                  </a:schemeClr>
                </a:solidFill>
                <a:effectLst/>
                <a:latin typeface="Tahoma"/>
                <a:ea typeface="Tahoma"/>
                <a:cs typeface="Tahoma"/>
              </a:rPr>
              <a:t>e</a:t>
            </a:r>
            <a:r>
              <a:rPr lang="fr-CA" sz="32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3100" err="1">
                <a:latin typeface="Tahoma"/>
                <a:ea typeface="Tahoma"/>
                <a:cs typeface="Tahoma"/>
              </a:rPr>
              <a:t>s</a:t>
            </a:r>
            <a:r>
              <a:rPr lang="fr-CA" sz="3100">
                <a:latin typeface="Tahoma"/>
                <a:ea typeface="Tahoma"/>
                <a:cs typeface="Tahoma"/>
              </a:rPr>
              <a:t> ne sont pas à la table de négociation. C’est pourquoi l’AREQ travaille en étroite collaboration avec la CSQ pour faire avancer le dossier de l’indexation</a:t>
            </a:r>
            <a:endParaRPr lang="fr-CA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564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EF7CC-271C-229E-C9A7-F9588026A4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70946" y="562045"/>
            <a:ext cx="4849032" cy="1344357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/>
                <a:cs typeface="Tahoma"/>
              </a:rPr>
              <a:t>État</a:t>
            </a:r>
            <a:r>
              <a:rPr lang="fr-CA" b="1">
                <a:latin typeface="Inter Black"/>
              </a:rPr>
              <a:t> </a:t>
            </a:r>
            <a:r>
              <a:rPr lang="fr-CA" b="1">
                <a:latin typeface="Tahoma"/>
                <a:cs typeface="Tahoma"/>
              </a:rPr>
              <a:t>des travaux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2A42FD-C78B-3F48-CB59-EA19579DFC6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198" y="2060090"/>
            <a:ext cx="10914529" cy="50464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>
                <a:latin typeface="Tahoma"/>
                <a:ea typeface="Tahoma"/>
                <a:cs typeface="Tahoma"/>
              </a:rPr>
              <a:t>L’AREQ participe à plusieurs lieux de travaux et de discussions au sujet de la sécurité financière des </a:t>
            </a:r>
            <a:r>
              <a:rPr lang="fr-CA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aîné</a:t>
            </a:r>
            <a:r>
              <a:rPr lang="fr-CA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e</a:t>
            </a:r>
            <a:r>
              <a:rPr lang="fr-CA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Tahoma"/>
                <a:cs typeface="Arial"/>
              </a:rPr>
              <a:t>·</a:t>
            </a:r>
            <a:r>
              <a:rPr lang="fr-CA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s</a:t>
            </a:r>
            <a:r>
              <a:rPr lang="fr-CA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fr-CA">
                <a:latin typeface="Tahoma"/>
                <a:ea typeface="Tahoma"/>
                <a:cs typeface="Tahoma"/>
              </a:rPr>
              <a:t>:</a:t>
            </a:r>
          </a:p>
          <a:p>
            <a:pPr>
              <a:spcAft>
                <a:spcPts val="1800"/>
              </a:spcAft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Tribune des retraités</a:t>
            </a:r>
          </a:p>
          <a:p>
            <a:pPr>
              <a:spcAft>
                <a:spcPts val="1800"/>
              </a:spcAft>
            </a:pPr>
            <a:r>
              <a:rPr lang="fr-CA">
                <a:latin typeface="Tahoma"/>
                <a:ea typeface="Tahoma"/>
                <a:cs typeface="Tahoma"/>
              </a:rPr>
              <a:t>Comité aviseur sur l’indexation au RREGOP (CSQ)</a:t>
            </a:r>
          </a:p>
          <a:p>
            <a:pPr>
              <a:spcAft>
                <a:spcPts val="1800"/>
              </a:spcAft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Coalition pour la dignité des aînés</a:t>
            </a:r>
          </a:p>
          <a:p>
            <a:pPr>
              <a:spcAft>
                <a:spcPts val="1800"/>
              </a:spcAft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Observatoire de la retraite</a:t>
            </a:r>
          </a:p>
        </p:txBody>
      </p:sp>
    </p:spTree>
    <p:extLst>
      <p:ext uri="{BB962C8B-B14F-4D97-AF65-F5344CB8AC3E}">
        <p14:creationId xmlns:p14="http://schemas.microsoft.com/office/powerpoint/2010/main" val="2863767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0B92A6-A2FE-5D5B-F385-497D6EE6FEF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275509" y="1856746"/>
            <a:ext cx="9640981" cy="430371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 est le taux de cotisation d’une personne participante au RREGOP en 2025?</a:t>
            </a:r>
            <a:endParaRPr lang="fr-C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6938" indent="-538163">
              <a:buFont typeface="+mj-lt"/>
              <a:buAutoNum type="alphaUcPeriod"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7,32 %</a:t>
            </a:r>
          </a:p>
          <a:p>
            <a:pPr marL="896938" indent="-514350">
              <a:buFont typeface="+mj-lt"/>
              <a:buAutoNum type="alphaUcPeriod"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8,49 %</a:t>
            </a:r>
          </a:p>
          <a:p>
            <a:pPr marL="896938" indent="-514350">
              <a:buFont typeface="+mj-lt"/>
              <a:buAutoNum type="alphaUcPeriod"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9,09 %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43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CED1B-7279-4FE9-73D6-99A27B1AB3B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77789" y="2115671"/>
            <a:ext cx="9036424" cy="2519081"/>
          </a:xfrm>
        </p:spPr>
        <p:txBody>
          <a:bodyPr>
            <a:normAutofit/>
          </a:bodyPr>
          <a:lstStyle/>
          <a:p>
            <a:pPr algn="ctr"/>
            <a:r>
              <a:rPr lang="fr-CA" b="1" kern="100">
                <a:latin typeface="Inter Black"/>
                <a:ea typeface="Tahoma"/>
                <a:cs typeface="Tahoma"/>
              </a:rPr>
              <a:t>Réponse : C. 9,09 %</a:t>
            </a:r>
            <a:br>
              <a:rPr lang="fr-CA" b="1" kern="100">
                <a:latin typeface="Inter Black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 kern="100">
                <a:latin typeface="Inter Black"/>
                <a:ea typeface="Tahoma"/>
                <a:cs typeface="Tahoma"/>
              </a:rPr>
              <a:t> </a:t>
            </a:r>
            <a:br>
              <a:rPr lang="fr-CA" b="1" kern="100">
                <a:latin typeface="Inter Black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 kern="100">
                <a:latin typeface="Inter Black"/>
                <a:ea typeface="Tahoma"/>
                <a:cs typeface="Tahoma"/>
              </a:rPr>
              <a:t> </a:t>
            </a:r>
            <a:endParaRPr lang="fr-FR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34366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86ACF-529A-0F39-C92B-6234D55D105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br>
              <a:rPr lang="fr-CA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22A024-985A-6733-A321-91304A552AC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2392574"/>
            <a:ext cx="10515600" cy="4303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CA" kern="100">
                <a:latin typeface="Tahoma"/>
                <a:ea typeface="Tahoma"/>
                <a:cs typeface="Tahoma"/>
              </a:rPr>
              <a:t>Le taux de cotisation en 2025 a diminué par rapport à 2024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fr-CA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Pourquoi?</a:t>
            </a:r>
            <a:endParaRPr lang="fr-C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1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ACAA0-C045-A185-F23D-86BE023EF1A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82270" y="2270461"/>
            <a:ext cx="9027459" cy="2317077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kern="100">
                <a:solidFill>
                  <a:schemeClr val="tx1"/>
                </a:solidFill>
                <a:effectLst/>
                <a:latin typeface="Tahoma"/>
                <a:ea typeface="Tahoma"/>
                <a:cs typeface="Tahoma"/>
              </a:rPr>
              <a:t>Réponse</a:t>
            </a:r>
            <a:r>
              <a:rPr lang="fr-CA" kern="100">
                <a:solidFill>
                  <a:schemeClr val="tx1"/>
                </a:solidFill>
                <a:effectLst/>
                <a:latin typeface="Tahoma"/>
                <a:ea typeface="Tahoma"/>
                <a:cs typeface="Tahoma"/>
              </a:rPr>
              <a:t> :</a:t>
            </a:r>
            <a:b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CA" sz="1600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600" kern="100">
                <a:solidFill>
                  <a:schemeClr val="tx1"/>
                </a:solidFill>
                <a:effectLst/>
                <a:latin typeface="Tahoma"/>
                <a:ea typeface="Tahoma"/>
                <a:cs typeface="Tahoma"/>
              </a:rPr>
              <a:t>Parce que le taux de capitalisation du RREGOP </a:t>
            </a:r>
            <a:r>
              <a:rPr lang="fr-CA" sz="3600" kern="1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se situe entre 115 % et 120 % (</a:t>
            </a:r>
            <a:r>
              <a:rPr lang="fr-CA" sz="3600" kern="100">
                <a:solidFill>
                  <a:schemeClr val="tx1"/>
                </a:solidFill>
                <a:effectLst/>
                <a:latin typeface="Tahoma"/>
                <a:ea typeface="Tahoma"/>
                <a:cs typeface="Tahoma"/>
              </a:rPr>
              <a:t>117,6 </a:t>
            </a:r>
            <a:r>
              <a:rPr lang="fr-CA" sz="3600" kern="1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%)</a:t>
            </a:r>
            <a:br>
              <a:rPr lang="fr-CA" sz="3600" kern="100">
                <a:solidFill>
                  <a:schemeClr val="tx1"/>
                </a:solidFill>
                <a:latin typeface="Tahoma"/>
                <a:ea typeface="Tahoma"/>
                <a:cs typeface="Tahoma"/>
              </a:rPr>
            </a:br>
            <a:r>
              <a:rPr lang="fr-CA" sz="3600" kern="1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*Voir tableau*</a:t>
            </a:r>
            <a:endParaRPr lang="fr-CA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295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788125C-B7F5-8304-6E0F-D4793CABC32F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1942019"/>
              </p:ext>
            </p:extLst>
          </p:nvPr>
        </p:nvGraphicFramePr>
        <p:xfrm>
          <a:off x="1705428" y="1911047"/>
          <a:ext cx="9145361" cy="396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258">
                  <a:extLst>
                    <a:ext uri="{9D8B030D-6E8A-4147-A177-3AD203B41FA5}">
                      <a16:colId xmlns:a16="http://schemas.microsoft.com/office/drawing/2014/main" val="3561011944"/>
                    </a:ext>
                  </a:extLst>
                </a:gridCol>
                <a:gridCol w="6899103">
                  <a:extLst>
                    <a:ext uri="{9D8B030D-6E8A-4147-A177-3AD203B41FA5}">
                      <a16:colId xmlns:a16="http://schemas.microsoft.com/office/drawing/2014/main" val="3266819146"/>
                    </a:ext>
                  </a:extLst>
                </a:gridCol>
              </a:tblGrid>
              <a:tr h="989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kern="100">
                          <a:solidFill>
                            <a:schemeClr val="tx1"/>
                          </a:solidFill>
                          <a:effectLst/>
                          <a:latin typeface="Inter Medium"/>
                          <a:ea typeface="Aptos" panose="020B0004020202020204" pitchFamily="34" charset="0"/>
                          <a:cs typeface="Times New Roman"/>
                        </a:rPr>
                        <a:t>Taux de capitalisation RREGOP</a:t>
                      </a:r>
                      <a:endParaRPr lang="fr-CA" sz="2000" kern="100">
                        <a:solidFill>
                          <a:schemeClr val="tx1"/>
                        </a:solidFill>
                        <a:effectLst/>
                        <a:latin typeface="Inter Medium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anchor="ctr">
                    <a:solidFill>
                      <a:srgbClr val="F9A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kern="100">
                          <a:solidFill>
                            <a:schemeClr val="tx1"/>
                          </a:solidFill>
                          <a:effectLst/>
                          <a:latin typeface="Inter Medium"/>
                          <a:ea typeface="Aptos" panose="020B0004020202020204" pitchFamily="34" charset="0"/>
                          <a:cs typeface="Times New Roman"/>
                        </a:rPr>
                        <a:t>Effet sur la cotisation et la rente de retraite</a:t>
                      </a:r>
                      <a:endParaRPr lang="fr-CA" sz="2000" kern="100">
                        <a:solidFill>
                          <a:schemeClr val="tx1"/>
                        </a:solidFill>
                        <a:effectLst/>
                        <a:latin typeface="Inter Medium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anchor="ctr">
                    <a:solidFill>
                      <a:srgbClr val="F9A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94141"/>
                  </a:ext>
                </a:extLst>
              </a:tr>
              <a:tr h="55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kern="100">
                          <a:solidFill>
                            <a:schemeClr val="tx1"/>
                          </a:solidFill>
                          <a:effectLst/>
                          <a:latin typeface="Inter Medium"/>
                          <a:ea typeface="Aptos" panose="020B0004020202020204" pitchFamily="34" charset="0"/>
                          <a:cs typeface="Times New Roman"/>
                        </a:rPr>
                        <a:t>Moins de 100%</a:t>
                      </a:r>
                    </a:p>
                  </a:txBody>
                  <a:tcPr anchor="ctr">
                    <a:solidFill>
                      <a:srgbClr val="FDE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kern="100">
                          <a:solidFill>
                            <a:schemeClr val="tx1"/>
                          </a:solidFill>
                          <a:effectLst/>
                          <a:latin typeface="Inter Medium"/>
                          <a:ea typeface="Aptos" panose="020B0004020202020204" pitchFamily="34" charset="0"/>
                          <a:cs typeface="Times New Roman"/>
                        </a:rPr>
                        <a:t>Hausse de la cotisation</a:t>
                      </a:r>
                    </a:p>
                  </a:txBody>
                  <a:tcPr anchor="ctr">
                    <a:solidFill>
                      <a:srgbClr val="FD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7832"/>
                  </a:ext>
                </a:extLst>
              </a:tr>
              <a:tr h="699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kern="100">
                          <a:solidFill>
                            <a:schemeClr val="tx1"/>
                          </a:solidFill>
                          <a:effectLst/>
                          <a:latin typeface="Inter Medium"/>
                          <a:ea typeface="Aptos" panose="020B0004020202020204" pitchFamily="34" charset="0"/>
                          <a:cs typeface="Times New Roman"/>
                        </a:rPr>
                        <a:t>Entre 100% et 110%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kern="100">
                          <a:solidFill>
                            <a:schemeClr val="tx1"/>
                          </a:solidFill>
                          <a:effectLst/>
                          <a:latin typeface="Inter Medium"/>
                          <a:ea typeface="Aptos" panose="020B0004020202020204" pitchFamily="34" charset="0"/>
                          <a:cs typeface="Times New Roman"/>
                        </a:rPr>
                        <a:t>Stabilisation de la cotisation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266578"/>
                  </a:ext>
                </a:extLst>
              </a:tr>
              <a:tr h="699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kern="100">
                          <a:solidFill>
                            <a:schemeClr val="tx1"/>
                          </a:solidFill>
                          <a:effectLst/>
                          <a:latin typeface="Inter Medium"/>
                          <a:ea typeface="Aptos" panose="020B0004020202020204" pitchFamily="34" charset="0"/>
                          <a:cs typeface="Times New Roman"/>
                        </a:rPr>
                        <a:t>Entre 110% et 120%</a:t>
                      </a:r>
                    </a:p>
                  </a:txBody>
                  <a:tcPr anchor="ctr">
                    <a:solidFill>
                      <a:srgbClr val="FDE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kern="100">
                          <a:solidFill>
                            <a:schemeClr val="tx1"/>
                          </a:solidFill>
                          <a:effectLst/>
                          <a:latin typeface="Inter Medium"/>
                          <a:ea typeface="Aptos" panose="020B0004020202020204" pitchFamily="34" charset="0"/>
                          <a:cs typeface="Times New Roman"/>
                        </a:rPr>
                        <a:t>Baisse de la cotisation</a:t>
                      </a:r>
                    </a:p>
                  </a:txBody>
                  <a:tcPr anchor="ctr">
                    <a:solidFill>
                      <a:srgbClr val="FD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002796"/>
                  </a:ext>
                </a:extLst>
              </a:tr>
              <a:tr h="989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kern="100">
                          <a:solidFill>
                            <a:schemeClr val="tx1"/>
                          </a:solidFill>
                          <a:effectLst/>
                          <a:latin typeface="Inter Medium"/>
                          <a:ea typeface="Aptos" panose="020B0004020202020204" pitchFamily="34" charset="0"/>
                          <a:cs typeface="Times New Roman"/>
                        </a:rPr>
                        <a:t>Plus de 120%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kern="100">
                          <a:solidFill>
                            <a:schemeClr val="tx1"/>
                          </a:solidFill>
                          <a:effectLst/>
                          <a:latin typeface="Inter Medium"/>
                          <a:ea typeface="Aptos" panose="020B0004020202020204" pitchFamily="34" charset="0"/>
                          <a:cs typeface="Times New Roman"/>
                        </a:rPr>
                        <a:t>Baisse de la cotisation et versement d’une indexation additionnelle pour les années cotisées entre 1982 et 1999 (négo 2010)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47867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48DAB54-CFBC-B12E-97D9-DBF2A0E40928}"/>
              </a:ext>
            </a:extLst>
          </p:cNvPr>
          <p:cNvSpPr txBox="1"/>
          <p:nvPr/>
        </p:nvSpPr>
        <p:spPr>
          <a:xfrm>
            <a:off x="2384612" y="502024"/>
            <a:ext cx="7422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kern="100">
                <a:solidFill>
                  <a:srgbClr val="2232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</a:t>
            </a:r>
            <a:br>
              <a:rPr lang="fr-CA" sz="3600" b="1" kern="100">
                <a:solidFill>
                  <a:srgbClr val="2232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600" b="1" kern="100">
                <a:solidFill>
                  <a:srgbClr val="2232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Taux de cotisation</a:t>
            </a:r>
            <a:endParaRPr lang="fr-CA" sz="3600" b="1">
              <a:solidFill>
                <a:srgbClr val="2232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25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E621B-9683-4136-B478-82B8FF6941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br>
              <a:rPr lang="fr-CA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39EA77-D619-2419-2561-93F7EDE7097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199" y="2417763"/>
            <a:ext cx="10515600" cy="43037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800"/>
              </a:spcAft>
              <a:buNone/>
            </a:pPr>
            <a:r>
              <a:rPr lang="fr-CA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L’AREQ participe à des travaux pour travailler à  l’amélioration de la situation financière des retraités sur plusieurs tribunes, n</a:t>
            </a: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ommez-en 4</a:t>
            </a:r>
          </a:p>
        </p:txBody>
      </p:sp>
    </p:spTree>
    <p:extLst>
      <p:ext uri="{BB962C8B-B14F-4D97-AF65-F5344CB8AC3E}">
        <p14:creationId xmlns:p14="http://schemas.microsoft.com/office/powerpoint/2010/main" val="3766375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BC384F9-35F4-58F1-D8E4-088E288BCFC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27094" y="2397948"/>
            <a:ext cx="8937812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3000" b="1" kern="100">
                <a:solidFill>
                  <a:srgbClr val="2232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Tribune des retraités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3000" b="1" kern="100">
                <a:solidFill>
                  <a:srgbClr val="223251"/>
                </a:solidFill>
                <a:latin typeface="Tahoma"/>
                <a:ea typeface="Tahoma"/>
                <a:cs typeface="Tahoma"/>
              </a:rPr>
              <a:t>Le comité aviseur sur l’indexation au RREGOP (CSQ)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3000" b="1" kern="100">
                <a:solidFill>
                  <a:srgbClr val="2232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coalition pour la dignité des aînés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3000" b="1" kern="100">
                <a:solidFill>
                  <a:srgbClr val="2232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L’Observatoire de la retraite</a:t>
            </a:r>
          </a:p>
        </p:txBody>
      </p:sp>
    </p:spTree>
    <p:extLst>
      <p:ext uri="{BB962C8B-B14F-4D97-AF65-F5344CB8AC3E}">
        <p14:creationId xmlns:p14="http://schemas.microsoft.com/office/powerpoint/2010/main" val="2231866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2C313-3E57-580E-0C61-8AC772999A8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04566" y="441873"/>
            <a:ext cx="4382867" cy="1344357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Vrai ou faux?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249E4D-A869-B4CD-5814-4E5D835049C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2205990"/>
            <a:ext cx="10515600" cy="4775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fr-CA">
                <a:latin typeface="Tahoma"/>
                <a:ea typeface="Tahoma"/>
                <a:cs typeface="Tahoma"/>
              </a:rPr>
              <a:t>Les futurs 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retraité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Tahoma"/>
                <a:ea typeface="Tahoma"/>
                <a:cs typeface="Tahoma"/>
              </a:rPr>
              <a:t>e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s</a:t>
            </a:r>
            <a:r>
              <a:rPr lang="fr-CA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fr-CA">
                <a:latin typeface="Tahoma"/>
                <a:ea typeface="Tahoma"/>
                <a:cs typeface="Tahoma"/>
              </a:rPr>
              <a:t>sont également touchés par l’indexation partielle de la rente du RREGOP :</a:t>
            </a:r>
          </a:p>
          <a:p>
            <a:pPr marL="514350" indent="-514350">
              <a:buAutoNum type="alphaUcPeriod"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Vrai</a:t>
            </a:r>
          </a:p>
          <a:p>
            <a:pPr marL="514350" indent="-514350">
              <a:buAutoNum type="alphaUcPeriod"/>
              <a:tabLst>
                <a:tab pos="3675063" algn="l"/>
              </a:tabLst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Faux</a:t>
            </a:r>
          </a:p>
          <a:p>
            <a:pPr marL="0" indent="0">
              <a:buNone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Vrai mais seulement une partie d’entre eux</a:t>
            </a:r>
          </a:p>
        </p:txBody>
      </p:sp>
    </p:spTree>
    <p:extLst>
      <p:ext uri="{BB962C8B-B14F-4D97-AF65-F5344CB8AC3E}">
        <p14:creationId xmlns:p14="http://schemas.microsoft.com/office/powerpoint/2010/main" val="4275806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C1B94-91B0-428E-4A88-30580213727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68824" y="2052918"/>
            <a:ext cx="9036423" cy="2563906"/>
          </a:xfrm>
        </p:spPr>
        <p:txBody>
          <a:bodyPr>
            <a:normAutofit/>
          </a:bodyPr>
          <a:lstStyle/>
          <a:p>
            <a:pPr algn="ctr"/>
            <a: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Réponse : A. Vrai</a:t>
            </a:r>
          </a:p>
        </p:txBody>
      </p:sp>
    </p:spTree>
    <p:extLst>
      <p:ext uri="{BB962C8B-B14F-4D97-AF65-F5344CB8AC3E}">
        <p14:creationId xmlns:p14="http://schemas.microsoft.com/office/powerpoint/2010/main" val="302923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E857C0-9410-4BB1-ACC8-E82BD8BF0C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30072" y="755637"/>
            <a:ext cx="4131856" cy="1344357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Vrai ou faux?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0B833C-2105-C927-DDB1-7083323E7DD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11305" y="2921841"/>
            <a:ext cx="10735236" cy="4303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Tout comme la rente, l’indexation du RREGOP</a:t>
            </a:r>
            <a:b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provient 50 % de la caisse des participants </a:t>
            </a:r>
            <a:b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50 % du gouvernement</a:t>
            </a:r>
          </a:p>
        </p:txBody>
      </p:sp>
    </p:spTree>
    <p:extLst>
      <p:ext uri="{BB962C8B-B14F-4D97-AF65-F5344CB8AC3E}">
        <p14:creationId xmlns:p14="http://schemas.microsoft.com/office/powerpoint/2010/main" val="162341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9C561-F926-D68A-0158-DF99341AC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A43E9-D4D9-9305-B8D9-43FD945F2FC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9859" y="2115671"/>
            <a:ext cx="9027460" cy="2492188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Tribune des </a:t>
            </a:r>
            <a:r>
              <a:rPr lang="fr-CA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retraités</a:t>
            </a:r>
            <a:r>
              <a:rPr lang="fr-CA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CA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56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66FC8-147E-08FE-FFFA-7606C222743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68824" y="2097742"/>
            <a:ext cx="9045389" cy="2519082"/>
          </a:xfrm>
        </p:spPr>
        <p:txBody>
          <a:bodyPr>
            <a:normAutofit/>
          </a:bodyPr>
          <a:lstStyle/>
          <a:p>
            <a:pPr algn="ctr"/>
            <a: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Réponse : Vrai</a:t>
            </a:r>
          </a:p>
        </p:txBody>
      </p:sp>
    </p:spTree>
    <p:extLst>
      <p:ext uri="{BB962C8B-B14F-4D97-AF65-F5344CB8AC3E}">
        <p14:creationId xmlns:p14="http://schemas.microsoft.com/office/powerpoint/2010/main" val="3747402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90CDC-C134-C4BD-658A-85480D9D051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70412" y="620619"/>
            <a:ext cx="4051174" cy="1344357"/>
          </a:xfrm>
        </p:spPr>
        <p:txBody>
          <a:bodyPr/>
          <a:lstStyle/>
          <a:p>
            <a:pPr algn="ctr"/>
            <a:r>
              <a:rPr lang="fr-CA" b="1">
                <a:latin typeface="Tahoma"/>
                <a:cs typeface="Tahoma"/>
              </a:rPr>
              <a:t>Vrai ou faux?</a:t>
            </a:r>
            <a:r>
              <a:rPr lang="fr-CA" b="1">
                <a:latin typeface="Inter Black"/>
              </a:rPr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3A20BB-419E-5965-898D-AA5208D570C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199" y="2805300"/>
            <a:ext cx="10515600" cy="4303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L’indexation additionnelle versée en août 2024 était un petit montant et n’aura servi qu’à s’offrir une bonne bouteille de vin</a:t>
            </a:r>
          </a:p>
        </p:txBody>
      </p:sp>
    </p:spTree>
    <p:extLst>
      <p:ext uri="{BB962C8B-B14F-4D97-AF65-F5344CB8AC3E}">
        <p14:creationId xmlns:p14="http://schemas.microsoft.com/office/powerpoint/2010/main" val="941821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FAFEE-5F01-1F52-D39C-126FB3C5A84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0894" y="2034988"/>
            <a:ext cx="9054353" cy="256390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CA" b="1" kern="100">
                <a:latin typeface="Tahoma"/>
                <a:ea typeface="Tahoma"/>
                <a:cs typeface="Tahoma"/>
              </a:rPr>
              <a:t>Réponse : Vrai et faux </a:t>
            </a:r>
            <a:br>
              <a:rPr lang="fr-CA" kern="100">
                <a:latin typeface="Inter SemiBold"/>
                <a:cs typeface="Times New Roman" panose="02020603050405020304" pitchFamily="18" charset="0"/>
              </a:rPr>
            </a:br>
            <a:r>
              <a:rPr lang="fr-CA" sz="3200" kern="100">
                <a:latin typeface="Tahoma"/>
                <a:cs typeface="Times New Roman"/>
              </a:rPr>
              <a:t>Le montant, quel qu’il soit, a été pris en compte lorsque l’indexation régulière a été appliquée sur la rente en 2025. </a:t>
            </a:r>
            <a:endParaRPr lang="fr-CA" sz="3200">
              <a:latin typeface="Tahom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5974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2FCD1-52AB-788C-F741-B61B89C0CAC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br>
              <a:rPr lang="fr-CA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A5FECB-E26C-EE26-213E-7BB7CC7C7BC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199" y="2668401"/>
            <a:ext cx="10515600" cy="4303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CA" sz="3200" kern="100">
                <a:latin typeface="Tahoma"/>
                <a:ea typeface="Tahoma"/>
                <a:cs typeface="Tahoma"/>
              </a:rPr>
              <a:t>Quelle est la rente moyenne au RREGOP?</a:t>
            </a:r>
            <a:endParaRPr lang="fr-CA" sz="320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98730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455A6-6AED-2338-7120-C1602BBC753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77789" y="2088776"/>
            <a:ext cx="9036424" cy="2492189"/>
          </a:xfrm>
        </p:spPr>
        <p:txBody>
          <a:bodyPr/>
          <a:lstStyle/>
          <a:p>
            <a:pPr algn="ctr"/>
            <a: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19 151 $</a:t>
            </a:r>
            <a:b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(au 31 décembre 2020)</a:t>
            </a:r>
          </a:p>
        </p:txBody>
      </p:sp>
    </p:spTree>
    <p:extLst>
      <p:ext uri="{BB962C8B-B14F-4D97-AF65-F5344CB8AC3E}">
        <p14:creationId xmlns:p14="http://schemas.microsoft.com/office/powerpoint/2010/main" val="3990795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8F845B-AF16-FFFA-F4DB-8A9E2A3C2D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1628496"/>
            <a:ext cx="10515600" cy="4303712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la caisse du RREGOP est en déficit, les cotisants et les retraités assument les pertes à :</a:t>
            </a:r>
          </a:p>
          <a:p>
            <a:pPr marL="896938" lvl="0" indent="-514350">
              <a:lnSpc>
                <a:spcPct val="107000"/>
              </a:lnSpc>
              <a:buFont typeface="+mj-lt"/>
              <a:buAutoNum type="alphaUcPeriod"/>
            </a:pP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50/50</a:t>
            </a:r>
          </a:p>
          <a:p>
            <a:pPr marL="896938" lvl="0" indent="-514350">
              <a:lnSpc>
                <a:spcPct val="107000"/>
              </a:lnSpc>
              <a:buFont typeface="+mj-lt"/>
              <a:buAutoNum type="alphaUcPeriod"/>
            </a:pP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75/25</a:t>
            </a:r>
          </a:p>
          <a:p>
            <a:pPr marL="896938" lvl="0" indent="-514350">
              <a:lnSpc>
                <a:spcPct val="107000"/>
              </a:lnSpc>
              <a:buFont typeface="+mj-lt"/>
              <a:buAutoNum type="alphaUcPeriod"/>
            </a:pP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cotisants assument </a:t>
            </a:r>
            <a:r>
              <a:rPr lang="fr-CA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déficit</a:t>
            </a:r>
          </a:p>
          <a:p>
            <a:pPr marL="896938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fr-CA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retraités assument le déficit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4816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96ADE-760F-030F-B906-B94068B2F8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68825" y="2070848"/>
            <a:ext cx="9027458" cy="2545976"/>
          </a:xfrm>
        </p:spPr>
        <p:txBody>
          <a:bodyPr>
            <a:normAutofit/>
          </a:bodyPr>
          <a:lstStyle/>
          <a:p>
            <a:pPr algn="ctr"/>
            <a: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Réponse : C. </a:t>
            </a:r>
            <a:b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cotisants assument le déficit</a:t>
            </a:r>
          </a:p>
        </p:txBody>
      </p:sp>
    </p:spTree>
    <p:extLst>
      <p:ext uri="{BB962C8B-B14F-4D97-AF65-F5344CB8AC3E}">
        <p14:creationId xmlns:p14="http://schemas.microsoft.com/office/powerpoint/2010/main" val="2552576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450C17-1897-DB06-C3B3-4FF5EAFFDC1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2417763"/>
            <a:ext cx="10515600" cy="4303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Est-il possible pour une personne retraitée du RREGOP de retourner au travail dans le secteur public tout en continuant de toucher sa rente?</a:t>
            </a:r>
          </a:p>
        </p:txBody>
      </p:sp>
    </p:spTree>
    <p:extLst>
      <p:ext uri="{BB962C8B-B14F-4D97-AF65-F5344CB8AC3E}">
        <p14:creationId xmlns:p14="http://schemas.microsoft.com/office/powerpoint/2010/main" val="3669700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87F21-1484-F92C-F580-3982F3CFC62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68825" y="2079812"/>
            <a:ext cx="9072282" cy="2519082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CA" b="1" kern="100">
                <a:latin typeface="Tahoma"/>
                <a:ea typeface="Tahoma"/>
                <a:cs typeface="Tahoma"/>
              </a:rPr>
              <a:t>Réponse : Oui </a:t>
            </a:r>
            <a:b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CA" sz="1400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200" b="1" kern="100">
                <a:latin typeface="Tahoma"/>
                <a:ea typeface="Tahoma"/>
                <a:cs typeface="Tahoma"/>
              </a:rPr>
              <a:t>Cependant, elle n’a plus la possibilité de cotiser à nouveau au régime.</a:t>
            </a:r>
            <a:endParaRPr lang="fr-CA" b="1" kern="10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26878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E9B02-A374-A931-6C88-DAB74127528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br>
              <a:rPr lang="fr-CA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7BFB78-754E-D13A-2EB1-8E384B9C247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053352" y="1861578"/>
            <a:ext cx="10300447" cy="43037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CA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Quels types de revenus sont exempts d’impôt après 65 ans?</a:t>
            </a:r>
            <a:endParaRPr lang="fr-C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6938" indent="-514350">
              <a:buFont typeface="+mj-lt"/>
              <a:buAutoNum type="alphaUcPeriod"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 de la vieillesse</a:t>
            </a:r>
            <a:endParaRPr lang="fr-CA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6938" indent="-514350">
              <a:buFont typeface="+mj-lt"/>
              <a:buAutoNum type="alphaUcPeriod"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RRQ</a:t>
            </a:r>
          </a:p>
          <a:p>
            <a:pPr marL="896938" indent="-514350">
              <a:buFont typeface="+mj-lt"/>
              <a:buAutoNum type="alphaUcPeriod"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Rente du RREGOP</a:t>
            </a:r>
          </a:p>
          <a:p>
            <a:pPr marL="896938" indent="-514350">
              <a:buFont typeface="+mj-lt"/>
              <a:buAutoNum type="alphaUcPeriod"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Aucun, tous ces revenus sont imposés</a:t>
            </a:r>
            <a:endParaRPr lang="fr-CA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2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7285C-0649-0AD7-6F97-4C87B25272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79880" y="172384"/>
            <a:ext cx="9032240" cy="1344357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Tribune des </a:t>
            </a:r>
            <a:r>
              <a:rPr lang="fr-CA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retraités </a:t>
            </a:r>
            <a:endParaRPr lang="fr-CA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2F4FEC-3B6E-1EDB-C660-81F561F0857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1192306"/>
            <a:ext cx="10515600" cy="53273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fr-CA" sz="275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titre de rappel : </a:t>
            </a:r>
          </a:p>
          <a:p>
            <a:pPr algn="just">
              <a:spcAft>
                <a:spcPts val="600"/>
              </a:spcAft>
            </a:pPr>
            <a:r>
              <a:rPr lang="fr-CA" sz="27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D’abord, un projet pilote d’une durée de 2 ans (juin 2017 à juin</a:t>
            </a:r>
            <a:r>
              <a:rPr lang="fr-CA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  <a:r>
              <a:rPr lang="fr-CA" sz="27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2019)</a:t>
            </a:r>
          </a:p>
          <a:p>
            <a:pPr algn="just">
              <a:spcAft>
                <a:spcPts val="600"/>
              </a:spcAft>
            </a:pPr>
            <a:r>
              <a:rPr lang="fr-CA" sz="27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Mandat : Échanges et discussions sur les divers enjeux liés aux régimes de retraite des secteurs public et parapublic</a:t>
            </a:r>
          </a:p>
          <a:p>
            <a:pPr algn="just">
              <a:spcAft>
                <a:spcPts val="600"/>
              </a:spcAft>
            </a:pPr>
            <a:r>
              <a:rPr lang="fr-CA" sz="27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rencontres</a:t>
            </a:r>
          </a:p>
          <a:p>
            <a:pPr algn="just"/>
            <a:r>
              <a:rPr lang="fr-CA" sz="27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Dernière rencontre du projet pilote le 19 juin 2019 : </a:t>
            </a:r>
          </a:p>
          <a:p>
            <a:pPr marL="447675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CA" sz="2750">
                <a:latin typeface="Tahoma"/>
                <a:ea typeface="Tahoma"/>
                <a:cs typeface="Tahoma"/>
              </a:rPr>
              <a:t>Il est convenu que les travaux se poursuivent et qu’une table de travail et d’échanges </a:t>
            </a:r>
            <a:r>
              <a:rPr lang="fr-CA" sz="275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entre les associations de </a:t>
            </a:r>
            <a:r>
              <a:rPr lang="fr-CA" sz="2750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retraité</a:t>
            </a:r>
            <a:r>
              <a:rPr lang="fr-CA" sz="275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2750" err="1">
                <a:solidFill>
                  <a:schemeClr val="accent1">
                    <a:lumMod val="49000"/>
                  </a:schemeClr>
                </a:solidFill>
                <a:effectLst/>
                <a:latin typeface="Tahoma"/>
                <a:ea typeface="Tahoma"/>
                <a:cs typeface="Tahoma"/>
              </a:rPr>
              <a:t>e</a:t>
            </a:r>
            <a:r>
              <a:rPr lang="fr-CA" sz="275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2750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s</a:t>
            </a:r>
            <a:r>
              <a:rPr lang="fr-CA" sz="2750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fr-CA" sz="275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et le Secrétariat du Conseil du trésor (SCT) devienne permanente</a:t>
            </a:r>
          </a:p>
        </p:txBody>
      </p:sp>
    </p:spTree>
    <p:extLst>
      <p:ext uri="{BB962C8B-B14F-4D97-AF65-F5344CB8AC3E}">
        <p14:creationId xmlns:p14="http://schemas.microsoft.com/office/powerpoint/2010/main" val="20816145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596EF-D756-BFDA-FF86-21AA9E669A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77789" y="2052918"/>
            <a:ext cx="9036424" cy="2537011"/>
          </a:xfrm>
        </p:spPr>
        <p:txBody>
          <a:bodyPr>
            <a:normAutofit/>
          </a:bodyPr>
          <a:lstStyle/>
          <a:p>
            <a:pPr algn="ctr"/>
            <a: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Réponse : D. </a:t>
            </a:r>
            <a:b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 kern="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Aucun, tous ces revenus sont imposés</a:t>
            </a:r>
          </a:p>
        </p:txBody>
      </p:sp>
    </p:spTree>
    <p:extLst>
      <p:ext uri="{BB962C8B-B14F-4D97-AF65-F5344CB8AC3E}">
        <p14:creationId xmlns:p14="http://schemas.microsoft.com/office/powerpoint/2010/main" val="378958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D5C88A-5CCE-B72B-D6BB-EAE085DA8CA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200" y="2444283"/>
            <a:ext cx="10515600" cy="4303712"/>
          </a:xfrm>
        </p:spPr>
        <p:txBody>
          <a:bodyPr/>
          <a:lstStyle/>
          <a:p>
            <a:pPr marL="0" indent="0" algn="ctr">
              <a:buNone/>
            </a:pP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personne retraitée qui retire une rente du RREGOP a-t-elle droit de retirer à la fois une rente de conjoint survivant de ce même régime?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7657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8BF55-056F-EE31-9F71-0EFF0AA9B4F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68824" y="2088776"/>
            <a:ext cx="9036423" cy="2501153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Réponse : Oui</a:t>
            </a:r>
            <a:b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CA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 peut cumuler autant de rentes de conjoint survivant que d’unions. </a:t>
            </a:r>
            <a:endParaRPr lang="fr-CA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656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A21993-EC6F-E384-BC0B-71A7A58C236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838199" y="1364690"/>
            <a:ext cx="10515600" cy="5493310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Simon s’est marié avec Marie-Louise pour les prêts et bourses à l’âge de 19 ans. À 25 ans, il rencontre Patricia avec qui il a passé le reste de sa vie et avec qui il a eu 3 enfants.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son décès, à qui ira la rente du conjoint survivant?</a:t>
            </a:r>
          </a:p>
          <a:p>
            <a:pPr marL="985838" lvl="0" indent="-431800">
              <a:lnSpc>
                <a:spcPct val="107000"/>
              </a:lnSpc>
              <a:buFont typeface="+mj-lt"/>
              <a:buAutoNum type="alphaUcPeriod"/>
            </a:pP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Patricia</a:t>
            </a:r>
            <a:endParaRPr lang="fr-CA" kern="100"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85838" lvl="0" indent="-431800">
              <a:lnSpc>
                <a:spcPct val="107000"/>
              </a:lnSpc>
              <a:buFont typeface="+mj-lt"/>
              <a:buAutoNum type="alphaUcPeriod"/>
            </a:pP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Marie-Louise</a:t>
            </a:r>
          </a:p>
          <a:p>
            <a:pPr marL="985838" lvl="0" indent="-431800">
              <a:lnSpc>
                <a:spcPct val="107000"/>
              </a:lnSpc>
              <a:buFont typeface="+mj-lt"/>
              <a:buAutoNum type="alphaUcPeriod"/>
            </a:pP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50 % à Patricia et 50 % à Marie-Louise</a:t>
            </a:r>
          </a:p>
          <a:p>
            <a:pPr marL="985838" lvl="0" indent="-4318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fr-CA" kern="1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50 % à Patricia et 50 % aux enfants</a:t>
            </a:r>
          </a:p>
          <a:p>
            <a:pPr marL="0" indent="0" algn="ctr">
              <a:buNone/>
            </a:pPr>
            <a:endParaRPr lang="fr-CA" sz="3200"/>
          </a:p>
          <a:p>
            <a:pPr marL="0" indent="0">
              <a:buNone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9545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95D00-F04D-EC4B-F507-F02F832907A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1930" y="2041488"/>
            <a:ext cx="9108140" cy="2554941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fr-CA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Réponse : B.</a:t>
            </a:r>
            <a:br>
              <a:rPr lang="fr-CA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CA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Marie-Louise, car Simon est toujours marié à elle. Au RREGOP, </a:t>
            </a:r>
            <a:r>
              <a:rPr lang="fr-CA" sz="3300">
                <a:solidFill>
                  <a:srgbClr val="2236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fr-CA" sz="3300" b="0" i="0">
                <a:solidFill>
                  <a:srgbClr val="22365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conjointe ou un conjoint de fait ne </a:t>
            </a:r>
            <a:r>
              <a:rPr lang="fr-CA" sz="3300" i="0">
                <a:solidFill>
                  <a:srgbClr val="22365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sera pas nécessairement reconnu </a:t>
            </a:r>
            <a:r>
              <a:rPr lang="fr-CA" sz="3300" b="0" i="0">
                <a:solidFill>
                  <a:srgbClr val="22365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s'il est en union de fait avec une personne mariée ou unie civilement.</a:t>
            </a:r>
            <a:endParaRPr lang="fr-CA" sz="33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6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969C9-494F-5B15-35E9-89A4F87607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69678" y="555563"/>
            <a:ext cx="6852643" cy="1344357"/>
          </a:xfrm>
        </p:spPr>
        <p:txBody>
          <a:bodyPr/>
          <a:lstStyle/>
          <a:p>
            <a:pPr algn="ctr"/>
            <a:r>
              <a:rPr lang="fr-CA" b="1">
                <a:latin typeface="Tahoma"/>
                <a:ea typeface="Tahoma"/>
                <a:cs typeface="Tahoma"/>
              </a:rPr>
              <a:t>Tribune des </a:t>
            </a:r>
            <a:r>
              <a:rPr lang="fr-CA" sz="4000" b="1">
                <a:latin typeface="Tahoma"/>
                <a:ea typeface="Tahoma"/>
                <a:cs typeface="Tahoma"/>
              </a:rPr>
              <a:t>retraités </a:t>
            </a:r>
            <a:endParaRPr lang="fr-CA" b="1">
              <a:latin typeface="Tahoma"/>
              <a:ea typeface="Tahoma"/>
              <a:cs typeface="Tahoma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D3254D-2B3F-EBBB-B55C-8D6ADF5177C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1899920"/>
            <a:ext cx="10515600" cy="52276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Composition</a:t>
            </a:r>
          </a:p>
          <a:p>
            <a:pPr algn="just">
              <a:spcAft>
                <a:spcPts val="1200"/>
              </a:spcAft>
            </a:pPr>
            <a:r>
              <a:rPr lang="fr-CA">
                <a:latin typeface="Tahoma"/>
                <a:ea typeface="Tahoma"/>
                <a:cs typeface="Tahoma"/>
              </a:rPr>
              <a:t>6 associations de 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retraité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Tahoma"/>
                <a:ea typeface="Tahoma"/>
                <a:cs typeface="Tahoma"/>
              </a:rPr>
              <a:t>e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s</a:t>
            </a:r>
            <a:r>
              <a:rPr lang="fr-CA" sz="28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r-CA">
                <a:latin typeface="Tahoma"/>
                <a:ea typeface="Tahoma"/>
                <a:cs typeface="Tahoma"/>
              </a:rPr>
              <a:t>représentant l’ensemble des secteurs public et parapublic (éducation, santé et fonction publique)</a:t>
            </a:r>
            <a:endParaRPr lang="fr-CA">
              <a:highlight>
                <a:srgbClr val="FFFF00"/>
              </a:highlight>
              <a:latin typeface="Tahoma"/>
              <a:ea typeface="Tahoma"/>
              <a:cs typeface="Tahoma"/>
            </a:endParaRPr>
          </a:p>
          <a:p>
            <a:pPr algn="just"/>
            <a:r>
              <a:rPr lang="fr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Représentants du SCT</a:t>
            </a:r>
            <a:endParaRPr lang="fr-CA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0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72BA5-5D07-1E3D-98AB-7E25C7D865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00956" y="324784"/>
            <a:ext cx="6390087" cy="1344357"/>
          </a:xfrm>
        </p:spPr>
        <p:txBody>
          <a:bodyPr>
            <a:normAutofit/>
          </a:bodyPr>
          <a:lstStyle/>
          <a:p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Tribune  des </a:t>
            </a:r>
            <a:r>
              <a:rPr lang="fr-CA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retraités </a:t>
            </a:r>
            <a:endParaRPr lang="fr-CA" b="1">
              <a:latin typeface="Inter Medium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7A76E0-2155-3402-EC96-075CF35E50E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78541" y="1525680"/>
            <a:ext cx="10264588" cy="5081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fr-CA">
                <a:latin typeface="Tahoma"/>
                <a:ea typeface="Tahoma"/>
                <a:cs typeface="Tahoma"/>
              </a:rPr>
              <a:t>Les 6 associations de 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retraité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Tahoma"/>
                <a:ea typeface="Tahoma"/>
                <a:cs typeface="Tahoma"/>
              </a:rPr>
              <a:t>e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·</a:t>
            </a:r>
            <a:r>
              <a:rPr lang="fr-CA" sz="2800" err="1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s</a:t>
            </a:r>
            <a:r>
              <a:rPr lang="fr-CA">
                <a:solidFill>
                  <a:schemeClr val="accent1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fr-CA">
                <a:latin typeface="Tahoma"/>
                <a:ea typeface="Tahoma"/>
                <a:cs typeface="Tahoma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AREQ (CSQ)</a:t>
            </a:r>
            <a:endParaRPr lang="fr-CA" b="1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600"/>
              </a:spcAft>
              <a:tabLst>
                <a:tab pos="2241550" algn="l"/>
              </a:tabLst>
            </a:pPr>
            <a:r>
              <a:rPr lang="fr-CA" b="1">
                <a:latin typeface="Tahoma"/>
                <a:ea typeface="Tahoma"/>
                <a:cs typeface="Tahoma"/>
              </a:rPr>
              <a:t>AQRP</a:t>
            </a:r>
            <a:r>
              <a:rPr lang="fr-CA">
                <a:latin typeface="Tahoma"/>
                <a:ea typeface="Tahoma"/>
                <a:cs typeface="Tahoma"/>
              </a:rPr>
              <a:t> : Association québécoise des retraité(e)s des 	secteurs public et parapublic</a:t>
            </a:r>
          </a:p>
          <a:p>
            <a:pPr lvl="1">
              <a:spcAft>
                <a:spcPts val="600"/>
              </a:spcAft>
              <a:tabLst>
                <a:tab pos="2330450" algn="l"/>
              </a:tabLst>
            </a:pPr>
            <a:r>
              <a:rPr lang="fr-CA" b="1">
                <a:latin typeface="Tahoma"/>
                <a:ea typeface="Tahoma"/>
                <a:cs typeface="Tahoma"/>
              </a:rPr>
              <a:t>RIIRS</a:t>
            </a:r>
            <a:r>
              <a:rPr lang="fr-CA">
                <a:latin typeface="Tahoma"/>
                <a:ea typeface="Tahoma"/>
                <a:cs typeface="Tahoma"/>
              </a:rPr>
              <a:t> : Regroupement interprofessionnel des 	intervenantes retraitées des services de santé</a:t>
            </a:r>
          </a:p>
          <a:p>
            <a:pPr lvl="1">
              <a:spcAft>
                <a:spcPts val="600"/>
              </a:spcAft>
              <a:tabLst>
                <a:tab pos="2509838" algn="l"/>
              </a:tabLst>
            </a:pPr>
            <a:r>
              <a:rPr lang="fr-CA" b="1">
                <a:latin typeface="Tahoma"/>
                <a:ea typeface="Tahoma"/>
                <a:cs typeface="Tahoma"/>
              </a:rPr>
              <a:t>AQDER</a:t>
            </a:r>
            <a:r>
              <a:rPr lang="fr-CA">
                <a:latin typeface="Tahoma"/>
                <a:ea typeface="Tahoma"/>
                <a:cs typeface="Tahoma"/>
              </a:rPr>
              <a:t> : Association québécoise des directions 	d’établissement d’enseignement retraitées</a:t>
            </a:r>
          </a:p>
          <a:p>
            <a:pPr lvl="1">
              <a:spcAft>
                <a:spcPts val="600"/>
              </a:spcAft>
            </a:pPr>
            <a:r>
              <a:rPr lang="fr-CA" b="1">
                <a:latin typeface="Tahoma"/>
                <a:ea typeface="Tahoma"/>
                <a:cs typeface="Tahoma"/>
              </a:rPr>
              <a:t>AAR</a:t>
            </a:r>
            <a:r>
              <a:rPr lang="fr-CA">
                <a:latin typeface="Tahoma"/>
                <a:ea typeface="Tahoma"/>
                <a:cs typeface="Tahoma"/>
              </a:rPr>
              <a:t> : Alliance des associations de retraités</a:t>
            </a:r>
          </a:p>
          <a:p>
            <a:pPr lvl="1"/>
            <a:r>
              <a:rPr lang="fr-CA" b="1">
                <a:latin typeface="Tahoma"/>
                <a:ea typeface="Tahoma"/>
                <a:cs typeface="Tahoma"/>
              </a:rPr>
              <a:t>ADR</a:t>
            </a:r>
            <a:r>
              <a:rPr lang="fr-CA">
                <a:latin typeface="Tahoma"/>
                <a:ea typeface="Tahoma"/>
                <a:cs typeface="Tahoma"/>
              </a:rPr>
              <a:t> : Association démocratique des retraités</a:t>
            </a:r>
          </a:p>
        </p:txBody>
      </p:sp>
    </p:spTree>
    <p:extLst>
      <p:ext uri="{BB962C8B-B14F-4D97-AF65-F5344CB8AC3E}">
        <p14:creationId xmlns:p14="http://schemas.microsoft.com/office/powerpoint/2010/main" val="12612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23658-EAB2-FB60-3EAB-971DCD83E0B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47584" y="369608"/>
            <a:ext cx="6296831" cy="1344357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Tribune des </a:t>
            </a:r>
            <a:r>
              <a:rPr lang="fr-CA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retraités </a:t>
            </a:r>
            <a:endParaRPr lang="fr-CA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D7F835-EBBA-4686-8D38-EBB1D64E1D9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2021840"/>
            <a:ext cx="10515600" cy="49712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47675" indent="0" algn="just">
              <a:spcBef>
                <a:spcPts val="0"/>
              </a:spcBef>
              <a:buNone/>
            </a:pPr>
            <a:r>
              <a:rPr lang="fr-CA">
                <a:solidFill>
                  <a:schemeClr val="tx1"/>
                </a:solidFill>
                <a:latin typeface="Tahoma"/>
                <a:ea typeface="Tahoma"/>
                <a:cs typeface="Tahoma"/>
              </a:rPr>
              <a:t>2023-2024 Pressions pour que le gouvernement mette sa part de l’indexation additionnelle</a:t>
            </a:r>
          </a:p>
          <a:p>
            <a:pPr marL="447675" indent="0" algn="just">
              <a:spcBef>
                <a:spcPts val="0"/>
              </a:spcBef>
              <a:buNone/>
            </a:pPr>
            <a:endParaRPr lang="fr-CA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0" algn="just">
              <a:spcBef>
                <a:spcPts val="0"/>
              </a:spcBef>
              <a:buNone/>
            </a:pPr>
            <a:r>
              <a:rPr lang="fr-CA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Poursuite des discussions pour l’amélioration de la situation financière des retraités de l’État</a:t>
            </a:r>
          </a:p>
          <a:p>
            <a:pPr marL="447675" indent="0" algn="just">
              <a:spcBef>
                <a:spcPts val="0"/>
              </a:spcBef>
              <a:buNone/>
            </a:pPr>
            <a:endParaRPr lang="fr-CA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0" algn="just">
              <a:spcBef>
                <a:spcPts val="0"/>
              </a:spcBef>
              <a:buNone/>
            </a:pPr>
            <a:r>
              <a:rPr lang="fr-CA">
                <a:solidFill>
                  <a:schemeClr val="tx1"/>
                </a:solidFill>
                <a:latin typeface="Tahoma"/>
                <a:ea typeface="Tahoma"/>
                <a:cs typeface="Tahoma"/>
              </a:rPr>
              <a:t>Prochaine rencontre : printemps 2025 (date à venir)</a:t>
            </a:r>
          </a:p>
        </p:txBody>
      </p:sp>
    </p:spTree>
    <p:extLst>
      <p:ext uri="{BB962C8B-B14F-4D97-AF65-F5344CB8AC3E}">
        <p14:creationId xmlns:p14="http://schemas.microsoft.com/office/powerpoint/2010/main" val="135541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80C6A-FB33-AF51-51FB-A6F7EE7B5FB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86852" y="2880042"/>
            <a:ext cx="9018395" cy="1097915"/>
          </a:xfrm>
        </p:spPr>
        <p:txBody>
          <a:bodyPr>
            <a:noAutofit/>
          </a:bodyPr>
          <a:lstStyle/>
          <a:p>
            <a:pPr algn="ctr"/>
            <a:r>
              <a:rPr lang="fr-CA" b="1">
                <a:latin typeface="Tahoma"/>
                <a:ea typeface="Tahoma"/>
                <a:cs typeface="Tahoma"/>
              </a:rPr>
              <a:t>Comité aviseur sur l’indexation </a:t>
            </a:r>
            <a:br>
              <a:rPr lang="fr-C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b="1">
                <a:latin typeface="Tahoma"/>
                <a:ea typeface="Tahoma"/>
                <a:cs typeface="Tahoma"/>
              </a:rPr>
              <a:t>au RREGOP (CSQ)</a:t>
            </a:r>
          </a:p>
        </p:txBody>
      </p:sp>
    </p:spTree>
    <p:extLst>
      <p:ext uri="{BB962C8B-B14F-4D97-AF65-F5344CB8AC3E}">
        <p14:creationId xmlns:p14="http://schemas.microsoft.com/office/powerpoint/2010/main" val="2892650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bleu 2024  -  Lecture seule" id="{995E7D80-1335-41BE-AEEE-2780B3C9CF15}" vid="{AAE7909B-3A2C-4F7B-9C38-12500953A0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0d05f6-2365-4cf5-9c7b-66462aeea28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C9E812E40F9546A2AAC026DDC18184" ma:contentTypeVersion="15" ma:contentTypeDescription="Crée un document." ma:contentTypeScope="" ma:versionID="3be8e078f377d925d38f72f7513b2f13">
  <xsd:schema xmlns:xsd="http://www.w3.org/2001/XMLSchema" xmlns:xs="http://www.w3.org/2001/XMLSchema" xmlns:p="http://schemas.microsoft.com/office/2006/metadata/properties" xmlns:ns2="180d05f6-2365-4cf5-9c7b-66462aeea280" xmlns:ns3="7e8f7820-92ea-4068-8a4b-8e73a9553ed9" targetNamespace="http://schemas.microsoft.com/office/2006/metadata/properties" ma:root="true" ma:fieldsID="2a02087e92d4fbffdc3953b33227abf4" ns2:_="" ns3:_="">
    <xsd:import namespace="180d05f6-2365-4cf5-9c7b-66462aeea280"/>
    <xsd:import namespace="7e8f7820-92ea-4068-8a4b-8e73a9553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d05f6-2365-4cf5-9c7b-66462aeea2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60fdb7e-acc1-44d5-861a-23d65fba73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f7820-92ea-4068-8a4b-8e73a9553ed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A424C4-1284-402E-9554-5F5C3C123A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AB6EEB-40AF-40B0-81DD-CC5CC7A0D3E3}">
  <ds:schemaRefs>
    <ds:schemaRef ds:uri="180d05f6-2365-4cf5-9c7b-66462aeea280"/>
    <ds:schemaRef ds:uri="7e8f7820-92ea-4068-8a4b-8e73a9553e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DFF8E7-8361-4277-8D1E-0AD4C99FF3A0}">
  <ds:schemaRefs>
    <ds:schemaRef ds:uri="180d05f6-2365-4cf5-9c7b-66462aeea280"/>
    <ds:schemaRef ds:uri="7e8f7820-92ea-4068-8a4b-8e73a9553e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bleu 2024</Template>
  <Application>Microsoft Office PowerPoint</Application>
  <PresentationFormat>Widescreen</PresentationFormat>
  <Slides>54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Thème Office</vt:lpstr>
      <vt:lpstr>PowerPoint Presentation</vt:lpstr>
      <vt:lpstr>État des travaux</vt:lpstr>
      <vt:lpstr>État des travaux</vt:lpstr>
      <vt:lpstr>Tribune des retraités </vt:lpstr>
      <vt:lpstr>Tribune des retraités </vt:lpstr>
      <vt:lpstr>Tribune des retraités </vt:lpstr>
      <vt:lpstr>Tribune  des retraités </vt:lpstr>
      <vt:lpstr>Tribune des retraités </vt:lpstr>
      <vt:lpstr>Comité aviseur sur l’indexation  au RREGOP (CSQ)</vt:lpstr>
      <vt:lpstr>Comité aviseur sur l’indexation  au RREGOP (CSQ)</vt:lpstr>
      <vt:lpstr>Comité aviseur  sur l’indexation  au RREGOP (CSQ)</vt:lpstr>
      <vt:lpstr>Comité aviseur sur l’indexation  au RREGOP (CSQ)</vt:lpstr>
      <vt:lpstr>Comité aviseur sur l’indexation  au RREGOP (CSQ)</vt:lpstr>
      <vt:lpstr>Comité aviseur  sur l’indexation  au RREGOP (CSQ)</vt:lpstr>
      <vt:lpstr>Mandat d’étude sur l’indexation  de la rente de retraite</vt:lpstr>
      <vt:lpstr>Quiz  Testons nos connaissances sur la retraite et la situation financière  des retraité·e·s </vt:lpstr>
      <vt:lpstr>Vrai ou faux? </vt:lpstr>
      <vt:lpstr>Réponse : VRAI</vt:lpstr>
      <vt:lpstr>Vrai ou faux? </vt:lpstr>
      <vt:lpstr>Réponse : Faux  Il est plus juste de dire que la rente est partiellement indexée (voir tableau)</vt:lpstr>
      <vt:lpstr>Formules de calcul  de l’indexation d’une rente RREGOP</vt:lpstr>
      <vt:lpstr>Vrai ou faux? </vt:lpstr>
      <vt:lpstr>Réponse : Vrai  La dernière mise à jour de l’évaluation actuarielle du RREGOP indiquait un taux de capitalisation de 117,6 %. Le taux de capitalisation est le taux déterminé et requis dans la caisse des participants pour payer les rentes des retraités actuels et futurs. Un taux de capitalisation de 117,6 % signifie qu’il y a 17,6 % de surplus dans la caisse pour prévoir le versement de la rente à l’ensemble des retraités au RREGOP </vt:lpstr>
      <vt:lpstr>Vrai ou faux? </vt:lpstr>
      <vt:lpstr>Réponse : Vrai  L’indexation de la rente du RREGOP  est appliquée en janvier de l’année qui  suit la prise de retraite</vt:lpstr>
      <vt:lpstr>Vrai ou faux? </vt:lpstr>
      <vt:lpstr>Réponse : Faux  L’indexation appliquée pour les années cotisées  entre 1982 et 1999 est en fonction des cotisations  qui ont été versées ces années-là. Cotisations qui ont été ajustées à la baisse en raison d’un décret</vt:lpstr>
      <vt:lpstr>PowerPoint Presentation</vt:lpstr>
      <vt:lpstr>Réponse : Aucune   Les associations de retraité·e·s ne sont pas à la table de négociation. C’est pourquoi l’AREQ travaille en étroite collaboration avec la CSQ pour faire avancer le dossier de l’indexation</vt:lpstr>
      <vt:lpstr>PowerPoint Presentation</vt:lpstr>
      <vt:lpstr>Réponse : C. 9,09 %    </vt:lpstr>
      <vt:lpstr> </vt:lpstr>
      <vt:lpstr>Réponse :  Parce que le taux de capitalisation du RREGOP se situe entre 115 % et 120 % (117,6 %) *Voir tableau*</vt:lpstr>
      <vt:lpstr>PowerPoint Presentation</vt:lpstr>
      <vt:lpstr> </vt:lpstr>
      <vt:lpstr>PowerPoint Presentation</vt:lpstr>
      <vt:lpstr>Vrai ou faux? </vt:lpstr>
      <vt:lpstr>Réponse : A. Vrai</vt:lpstr>
      <vt:lpstr>Vrai ou faux? </vt:lpstr>
      <vt:lpstr>Réponse : Vrai</vt:lpstr>
      <vt:lpstr>Vrai ou faux? </vt:lpstr>
      <vt:lpstr>Réponse : Vrai et faux  Le montant, quel qu’il soit, a été pris en compte lorsque l’indexation régulière a été appliquée sur la rente en 2025. </vt:lpstr>
      <vt:lpstr> </vt:lpstr>
      <vt:lpstr>19 151 $ (au 31 décembre 2020)</vt:lpstr>
      <vt:lpstr>PowerPoint Presentation</vt:lpstr>
      <vt:lpstr>Réponse : C.  Les cotisants assument le déficit</vt:lpstr>
      <vt:lpstr>PowerPoint Presentation</vt:lpstr>
      <vt:lpstr>Réponse : Oui   Cependant, elle n’a plus la possibilité de cotiser à nouveau au régime.</vt:lpstr>
      <vt:lpstr> </vt:lpstr>
      <vt:lpstr>Réponse : D.  Aucun, tous ces revenus sont imposés</vt:lpstr>
      <vt:lpstr>PowerPoint Presentation</vt:lpstr>
      <vt:lpstr>Réponse : Oui  Elle peut cumuler autant de rentes de conjoint survivant que d’unions. </vt:lpstr>
      <vt:lpstr>PowerPoint Presentation</vt:lpstr>
      <vt:lpstr>Réponse : B.  À Marie-Louise, car Simon est toujours marié à elle. Au RREGOP, une conjointe ou un conjoint de fait ne sera pas nécessairement reconnu s'il est en union de fait avec une personne mariée ou unie civilement.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Catheryne Ouellette</dc:creator>
  <cp:revision>1</cp:revision>
  <cp:lastPrinted>2025-03-11T18:36:42Z</cp:lastPrinted>
  <dcterms:created xsi:type="dcterms:W3CDTF">2024-08-20T17:50:30Z</dcterms:created>
  <dcterms:modified xsi:type="dcterms:W3CDTF">2025-03-11T18:36:46Z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0x010100D55BE9FA9FC21742BDE7921C359671FB</vt:lpwstr>
  </property>
  <property fmtid="{D5CDD505-2E9C-101B-9397-08002B2CF9AE}" pid="3" name="lb7118dd694e49a8a1432b69b9799bab">
    <vt:lpwstr/>
  </property>
  <property fmtid="{D5CDD505-2E9C-101B-9397-08002B2CF9AE}" pid="4" name="MotCle">
    <vt:lpwstr/>
  </property>
  <property fmtid="{D5CDD505-2E9C-101B-9397-08002B2CF9AE}" pid="5" name="SrcDocmn">
    <vt:lpwstr/>
  </property>
  <property fmtid="{D5CDD505-2E9C-101B-9397-08002B2CF9AE}" pid="6" name="CodeClass">
    <vt:lpwstr/>
  </property>
  <property fmtid="{D5CDD505-2E9C-101B-9397-08002B2CF9AE}" pid="7" name="MediaServiceImageTags">
    <vt:lpwstr/>
  </property>
  <property fmtid="{D5CDD505-2E9C-101B-9397-08002B2CF9AE}" pid="8" name="TaxCatchAll">
    <vt:lpwstr/>
  </property>
  <property fmtid="{D5CDD505-2E9C-101B-9397-08002B2CF9AE}" pid="9" name="i455f69a3de94733bb4a07473af4041d">
    <vt:lpwstr/>
  </property>
  <property fmtid="{D5CDD505-2E9C-101B-9397-08002B2CF9AE}" pid="10" name="f8587665e5c7469e96bfe242ded86e5d">
    <vt:lpwstr/>
  </property>
</Properties>
</file>